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74" r:id="rId5"/>
    <p:sldId id="276" r:id="rId6"/>
    <p:sldId id="275" r:id="rId7"/>
    <p:sldId id="284" r:id="rId8"/>
    <p:sldId id="260" r:id="rId9"/>
    <p:sldId id="259" r:id="rId10"/>
    <p:sldId id="286" r:id="rId11"/>
    <p:sldId id="288" r:id="rId12"/>
    <p:sldId id="287" r:id="rId13"/>
    <p:sldId id="285" r:id="rId14"/>
    <p:sldId id="290" r:id="rId15"/>
    <p:sldId id="265" r:id="rId16"/>
    <p:sldId id="291" r:id="rId17"/>
    <p:sldId id="279" r:id="rId18"/>
    <p:sldId id="280" r:id="rId19"/>
    <p:sldId id="282" r:id="rId20"/>
    <p:sldId id="281" r:id="rId21"/>
    <p:sldId id="277" r:id="rId22"/>
    <p:sldId id="292" r:id="rId23"/>
    <p:sldId id="29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39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907" autoAdjust="0"/>
  </p:normalViewPr>
  <p:slideViewPr>
    <p:cSldViewPr snapToGrid="0">
      <p:cViewPr varScale="1">
        <p:scale>
          <a:sx n="92" d="100"/>
          <a:sy n="92" d="100"/>
        </p:scale>
        <p:origin x="12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0C4D56-A0DD-4216-AFA2-DE99F9D2D660}" type="doc">
      <dgm:prSet loTypeId="urn:microsoft.com/office/officeart/2005/8/layout/matrix1" loCatId="matrix" qsTypeId="urn:microsoft.com/office/officeart/2005/8/quickstyle/simple1" qsCatId="simple" csTypeId="urn:microsoft.com/office/officeart/2005/8/colors/accent2_2" csCatId="accent2" phldr="1"/>
      <dgm:spPr/>
      <dgm:t>
        <a:bodyPr/>
        <a:lstStyle/>
        <a:p>
          <a:endParaRPr lang="en-US"/>
        </a:p>
      </dgm:t>
    </dgm:pt>
    <dgm:pt modelId="{84488C7F-3954-42F7-9A1A-CCDA534237EE}">
      <dgm:prSet phldrT="[Text]"/>
      <dgm:spPr/>
      <dgm:t>
        <a:bodyPr/>
        <a:lstStyle/>
        <a:p>
          <a:r>
            <a:rPr lang="en-US" dirty="0"/>
            <a:t>Title</a:t>
          </a:r>
        </a:p>
      </dgm:t>
    </dgm:pt>
    <dgm:pt modelId="{1FAF1C56-E696-4132-9E66-4E8A1AC68122}" type="parTrans" cxnId="{B5B420D3-993C-45B2-82E2-3E9394EC5E21}">
      <dgm:prSet/>
      <dgm:spPr/>
      <dgm:t>
        <a:bodyPr/>
        <a:lstStyle/>
        <a:p>
          <a:endParaRPr lang="en-US"/>
        </a:p>
      </dgm:t>
    </dgm:pt>
    <dgm:pt modelId="{DC0D189A-9C63-4D7E-94DD-537B21C159CD}" type="sibTrans" cxnId="{B5B420D3-993C-45B2-82E2-3E9394EC5E21}">
      <dgm:prSet/>
      <dgm:spPr/>
      <dgm:t>
        <a:bodyPr/>
        <a:lstStyle/>
        <a:p>
          <a:endParaRPr lang="en-US"/>
        </a:p>
      </dgm:t>
    </dgm:pt>
    <dgm:pt modelId="{38EA5E28-5358-4AFD-BE3F-57E581319727}">
      <dgm:prSet phldrT="[Text]"/>
      <dgm:spPr/>
      <dgm:t>
        <a:bodyPr/>
        <a:lstStyle/>
        <a:p>
          <a:r>
            <a:rPr lang="en-US" dirty="0"/>
            <a:t>Dog</a:t>
          </a:r>
        </a:p>
      </dgm:t>
    </dgm:pt>
    <dgm:pt modelId="{D9E07A3B-1DD3-4D00-AD1B-D72F7A690AFF}" type="parTrans" cxnId="{BC71DCB8-7430-4181-BE72-FBE473851306}">
      <dgm:prSet/>
      <dgm:spPr/>
      <dgm:t>
        <a:bodyPr/>
        <a:lstStyle/>
        <a:p>
          <a:endParaRPr lang="en-US"/>
        </a:p>
      </dgm:t>
    </dgm:pt>
    <dgm:pt modelId="{42B9F029-D66E-44A7-BBA2-A1E52078E8D3}" type="sibTrans" cxnId="{BC71DCB8-7430-4181-BE72-FBE473851306}">
      <dgm:prSet/>
      <dgm:spPr/>
      <dgm:t>
        <a:bodyPr/>
        <a:lstStyle/>
        <a:p>
          <a:endParaRPr lang="en-US"/>
        </a:p>
      </dgm:t>
    </dgm:pt>
    <dgm:pt modelId="{B6BF54D8-88F6-4D3B-B79D-F26816586A6E}">
      <dgm:prSet phldrT="[Text]"/>
      <dgm:spPr/>
      <dgm:t>
        <a:bodyPr/>
        <a:lstStyle/>
        <a:p>
          <a:r>
            <a:rPr lang="en-US" dirty="0"/>
            <a:t>Service</a:t>
          </a:r>
        </a:p>
      </dgm:t>
    </dgm:pt>
    <dgm:pt modelId="{5B94F278-9088-49A0-884F-B6ABFC2FD821}" type="parTrans" cxnId="{2598B76C-C9F7-4A40-A8F6-143B659B37A5}">
      <dgm:prSet/>
      <dgm:spPr/>
      <dgm:t>
        <a:bodyPr/>
        <a:lstStyle/>
        <a:p>
          <a:endParaRPr lang="en-US"/>
        </a:p>
      </dgm:t>
    </dgm:pt>
    <dgm:pt modelId="{39AA53C2-04A2-45F7-9D36-391156C2DE40}" type="sibTrans" cxnId="{2598B76C-C9F7-4A40-A8F6-143B659B37A5}">
      <dgm:prSet/>
      <dgm:spPr/>
      <dgm:t>
        <a:bodyPr/>
        <a:lstStyle/>
        <a:p>
          <a:endParaRPr lang="en-US"/>
        </a:p>
      </dgm:t>
    </dgm:pt>
    <dgm:pt modelId="{B1C2181A-C2CF-47B7-A58D-D85BB149FEF0}">
      <dgm:prSet phldrT="[Text]"/>
      <dgm:spPr/>
      <dgm:t>
        <a:bodyPr/>
        <a:lstStyle/>
        <a:p>
          <a:r>
            <a:rPr lang="en-US" dirty="0"/>
            <a:t>Training</a:t>
          </a:r>
        </a:p>
      </dgm:t>
    </dgm:pt>
    <dgm:pt modelId="{A8CC533E-38A2-437F-AC54-980E545DDEEA}" type="parTrans" cxnId="{7877CE0F-1833-41BF-8505-551D1997EFCD}">
      <dgm:prSet/>
      <dgm:spPr/>
      <dgm:t>
        <a:bodyPr/>
        <a:lstStyle/>
        <a:p>
          <a:endParaRPr lang="en-US"/>
        </a:p>
      </dgm:t>
    </dgm:pt>
    <dgm:pt modelId="{E7A41FB5-3BF6-4F7D-935B-8663DF8446EE}" type="sibTrans" cxnId="{7877CE0F-1833-41BF-8505-551D1997EFCD}">
      <dgm:prSet/>
      <dgm:spPr/>
      <dgm:t>
        <a:bodyPr/>
        <a:lstStyle/>
        <a:p>
          <a:endParaRPr lang="en-US"/>
        </a:p>
      </dgm:t>
    </dgm:pt>
    <dgm:pt modelId="{9ADD7983-52C1-4707-9AAD-B4173C0B581F}">
      <dgm:prSet phldrT="[Text]"/>
      <dgm:spPr/>
      <dgm:t>
        <a:bodyPr/>
        <a:lstStyle/>
        <a:p>
          <a:r>
            <a:rPr lang="en-US" dirty="0"/>
            <a:t>Help</a:t>
          </a:r>
        </a:p>
      </dgm:t>
    </dgm:pt>
    <dgm:pt modelId="{8FF25BE4-2DA0-42C0-B3B8-2DBEB4EC173E}" type="parTrans" cxnId="{517426E9-B693-44D1-8F4C-AB4011E9C1C0}">
      <dgm:prSet/>
      <dgm:spPr/>
      <dgm:t>
        <a:bodyPr/>
        <a:lstStyle/>
        <a:p>
          <a:endParaRPr lang="en-US"/>
        </a:p>
      </dgm:t>
    </dgm:pt>
    <dgm:pt modelId="{8E35C938-9479-4470-87AE-2CD630419057}" type="sibTrans" cxnId="{517426E9-B693-44D1-8F4C-AB4011E9C1C0}">
      <dgm:prSet/>
      <dgm:spPr/>
      <dgm:t>
        <a:bodyPr/>
        <a:lstStyle/>
        <a:p>
          <a:endParaRPr lang="en-US"/>
        </a:p>
      </dgm:t>
    </dgm:pt>
    <dgm:pt modelId="{B0032A55-ACEB-4049-97C0-A8F95834526E}" type="pres">
      <dgm:prSet presAssocID="{440C4D56-A0DD-4216-AFA2-DE99F9D2D660}" presName="diagram" presStyleCnt="0">
        <dgm:presLayoutVars>
          <dgm:chMax val="1"/>
          <dgm:dir/>
          <dgm:animLvl val="ctr"/>
          <dgm:resizeHandles val="exact"/>
        </dgm:presLayoutVars>
      </dgm:prSet>
      <dgm:spPr/>
    </dgm:pt>
    <dgm:pt modelId="{2A906B5F-3348-451D-9CC7-523FB54E671E}" type="pres">
      <dgm:prSet presAssocID="{440C4D56-A0DD-4216-AFA2-DE99F9D2D660}" presName="matrix" presStyleCnt="0"/>
      <dgm:spPr/>
    </dgm:pt>
    <dgm:pt modelId="{D4B31553-0399-4835-AB31-6F72A25AFDD4}" type="pres">
      <dgm:prSet presAssocID="{440C4D56-A0DD-4216-AFA2-DE99F9D2D660}" presName="tile1" presStyleLbl="node1" presStyleIdx="0" presStyleCnt="4"/>
      <dgm:spPr/>
    </dgm:pt>
    <dgm:pt modelId="{71B75788-621F-4761-9FB5-91473E1DAECD}" type="pres">
      <dgm:prSet presAssocID="{440C4D56-A0DD-4216-AFA2-DE99F9D2D660}" presName="tile1text" presStyleLbl="node1" presStyleIdx="0" presStyleCnt="4">
        <dgm:presLayoutVars>
          <dgm:chMax val="0"/>
          <dgm:chPref val="0"/>
          <dgm:bulletEnabled val="1"/>
        </dgm:presLayoutVars>
      </dgm:prSet>
      <dgm:spPr/>
    </dgm:pt>
    <dgm:pt modelId="{8A3F6916-2552-4DEA-933E-336FAF808628}" type="pres">
      <dgm:prSet presAssocID="{440C4D56-A0DD-4216-AFA2-DE99F9D2D660}" presName="tile2" presStyleLbl="node1" presStyleIdx="1" presStyleCnt="4"/>
      <dgm:spPr/>
    </dgm:pt>
    <dgm:pt modelId="{6D261977-5159-423A-9742-C151A1177D50}" type="pres">
      <dgm:prSet presAssocID="{440C4D56-A0DD-4216-AFA2-DE99F9D2D660}" presName="tile2text" presStyleLbl="node1" presStyleIdx="1" presStyleCnt="4">
        <dgm:presLayoutVars>
          <dgm:chMax val="0"/>
          <dgm:chPref val="0"/>
          <dgm:bulletEnabled val="1"/>
        </dgm:presLayoutVars>
      </dgm:prSet>
      <dgm:spPr/>
    </dgm:pt>
    <dgm:pt modelId="{BE4573CB-6CAB-4384-9475-C6F7477DCA33}" type="pres">
      <dgm:prSet presAssocID="{440C4D56-A0DD-4216-AFA2-DE99F9D2D660}" presName="tile3" presStyleLbl="node1" presStyleIdx="2" presStyleCnt="4"/>
      <dgm:spPr/>
    </dgm:pt>
    <dgm:pt modelId="{19E1D8A8-4E0A-4306-BB60-9C6C55095BC4}" type="pres">
      <dgm:prSet presAssocID="{440C4D56-A0DD-4216-AFA2-DE99F9D2D660}" presName="tile3text" presStyleLbl="node1" presStyleIdx="2" presStyleCnt="4">
        <dgm:presLayoutVars>
          <dgm:chMax val="0"/>
          <dgm:chPref val="0"/>
          <dgm:bulletEnabled val="1"/>
        </dgm:presLayoutVars>
      </dgm:prSet>
      <dgm:spPr/>
    </dgm:pt>
    <dgm:pt modelId="{5BBC9F77-7895-4305-BCA5-7CA42FE26C15}" type="pres">
      <dgm:prSet presAssocID="{440C4D56-A0DD-4216-AFA2-DE99F9D2D660}" presName="tile4" presStyleLbl="node1" presStyleIdx="3" presStyleCnt="4"/>
      <dgm:spPr/>
    </dgm:pt>
    <dgm:pt modelId="{486489F6-D062-4D53-96CE-4FD3CFA49CB2}" type="pres">
      <dgm:prSet presAssocID="{440C4D56-A0DD-4216-AFA2-DE99F9D2D660}" presName="tile4text" presStyleLbl="node1" presStyleIdx="3" presStyleCnt="4">
        <dgm:presLayoutVars>
          <dgm:chMax val="0"/>
          <dgm:chPref val="0"/>
          <dgm:bulletEnabled val="1"/>
        </dgm:presLayoutVars>
      </dgm:prSet>
      <dgm:spPr/>
    </dgm:pt>
    <dgm:pt modelId="{EC595D22-8443-4C8F-A5AD-A771F54E0302}" type="pres">
      <dgm:prSet presAssocID="{440C4D56-A0DD-4216-AFA2-DE99F9D2D660}" presName="centerTile" presStyleLbl="fgShp" presStyleIdx="0" presStyleCnt="1">
        <dgm:presLayoutVars>
          <dgm:chMax val="0"/>
          <dgm:chPref val="0"/>
        </dgm:presLayoutVars>
      </dgm:prSet>
      <dgm:spPr/>
    </dgm:pt>
  </dgm:ptLst>
  <dgm:cxnLst>
    <dgm:cxn modelId="{9C74290C-2E56-4E1A-B652-C9E71B207321}" type="presOf" srcId="{84488C7F-3954-42F7-9A1A-CCDA534237EE}" destId="{EC595D22-8443-4C8F-A5AD-A771F54E0302}" srcOrd="0" destOrd="0" presId="urn:microsoft.com/office/officeart/2005/8/layout/matrix1"/>
    <dgm:cxn modelId="{7877CE0F-1833-41BF-8505-551D1997EFCD}" srcId="{84488C7F-3954-42F7-9A1A-CCDA534237EE}" destId="{B1C2181A-C2CF-47B7-A58D-D85BB149FEF0}" srcOrd="2" destOrd="0" parTransId="{A8CC533E-38A2-437F-AC54-980E545DDEEA}" sibTransId="{E7A41FB5-3BF6-4F7D-935B-8663DF8446EE}"/>
    <dgm:cxn modelId="{B6116824-5A79-41CD-A6A3-8563A45CD47A}" type="presOf" srcId="{38EA5E28-5358-4AFD-BE3F-57E581319727}" destId="{71B75788-621F-4761-9FB5-91473E1DAECD}" srcOrd="1" destOrd="0" presId="urn:microsoft.com/office/officeart/2005/8/layout/matrix1"/>
    <dgm:cxn modelId="{E240F43E-3FB2-439E-B48F-0D069FEB634C}" type="presOf" srcId="{B6BF54D8-88F6-4D3B-B79D-F26816586A6E}" destId="{8A3F6916-2552-4DEA-933E-336FAF808628}" srcOrd="0" destOrd="0" presId="urn:microsoft.com/office/officeart/2005/8/layout/matrix1"/>
    <dgm:cxn modelId="{9022CA5D-7BA4-425D-919A-1A9BC14701E3}" type="presOf" srcId="{B6BF54D8-88F6-4D3B-B79D-F26816586A6E}" destId="{6D261977-5159-423A-9742-C151A1177D50}" srcOrd="1" destOrd="0" presId="urn:microsoft.com/office/officeart/2005/8/layout/matrix1"/>
    <dgm:cxn modelId="{34C41160-16D3-49F9-B9C5-BC69CCA913DE}" type="presOf" srcId="{9ADD7983-52C1-4707-9AAD-B4173C0B581F}" destId="{5BBC9F77-7895-4305-BCA5-7CA42FE26C15}" srcOrd="0" destOrd="0" presId="urn:microsoft.com/office/officeart/2005/8/layout/matrix1"/>
    <dgm:cxn modelId="{5CA57A66-E155-48CE-93FB-E3E7AD6629FF}" type="presOf" srcId="{B1C2181A-C2CF-47B7-A58D-D85BB149FEF0}" destId="{19E1D8A8-4E0A-4306-BB60-9C6C55095BC4}" srcOrd="1" destOrd="0" presId="urn:microsoft.com/office/officeart/2005/8/layout/matrix1"/>
    <dgm:cxn modelId="{2598B76C-C9F7-4A40-A8F6-143B659B37A5}" srcId="{84488C7F-3954-42F7-9A1A-CCDA534237EE}" destId="{B6BF54D8-88F6-4D3B-B79D-F26816586A6E}" srcOrd="1" destOrd="0" parTransId="{5B94F278-9088-49A0-884F-B6ABFC2FD821}" sibTransId="{39AA53C2-04A2-45F7-9D36-391156C2DE40}"/>
    <dgm:cxn modelId="{B5D3F689-C22D-4C4E-B09E-A5426D2FD964}" type="presOf" srcId="{38EA5E28-5358-4AFD-BE3F-57E581319727}" destId="{D4B31553-0399-4835-AB31-6F72A25AFDD4}" srcOrd="0" destOrd="0" presId="urn:microsoft.com/office/officeart/2005/8/layout/matrix1"/>
    <dgm:cxn modelId="{BC71DCB8-7430-4181-BE72-FBE473851306}" srcId="{84488C7F-3954-42F7-9A1A-CCDA534237EE}" destId="{38EA5E28-5358-4AFD-BE3F-57E581319727}" srcOrd="0" destOrd="0" parTransId="{D9E07A3B-1DD3-4D00-AD1B-D72F7A690AFF}" sibTransId="{42B9F029-D66E-44A7-BBA2-A1E52078E8D3}"/>
    <dgm:cxn modelId="{771D7EC2-DD9C-4E07-A5F9-9C61E66F53E3}" type="presOf" srcId="{B1C2181A-C2CF-47B7-A58D-D85BB149FEF0}" destId="{BE4573CB-6CAB-4384-9475-C6F7477DCA33}" srcOrd="0" destOrd="0" presId="urn:microsoft.com/office/officeart/2005/8/layout/matrix1"/>
    <dgm:cxn modelId="{B5B420D3-993C-45B2-82E2-3E9394EC5E21}" srcId="{440C4D56-A0DD-4216-AFA2-DE99F9D2D660}" destId="{84488C7F-3954-42F7-9A1A-CCDA534237EE}" srcOrd="0" destOrd="0" parTransId="{1FAF1C56-E696-4132-9E66-4E8A1AC68122}" sibTransId="{DC0D189A-9C63-4D7E-94DD-537B21C159CD}"/>
    <dgm:cxn modelId="{B2DFEBDF-F847-43F5-A50F-23691C0E13F1}" type="presOf" srcId="{9ADD7983-52C1-4707-9AAD-B4173C0B581F}" destId="{486489F6-D062-4D53-96CE-4FD3CFA49CB2}" srcOrd="1" destOrd="0" presId="urn:microsoft.com/office/officeart/2005/8/layout/matrix1"/>
    <dgm:cxn modelId="{517426E9-B693-44D1-8F4C-AB4011E9C1C0}" srcId="{84488C7F-3954-42F7-9A1A-CCDA534237EE}" destId="{9ADD7983-52C1-4707-9AAD-B4173C0B581F}" srcOrd="3" destOrd="0" parTransId="{8FF25BE4-2DA0-42C0-B3B8-2DBEB4EC173E}" sibTransId="{8E35C938-9479-4470-87AE-2CD630419057}"/>
    <dgm:cxn modelId="{57757FE9-BD6A-4D66-A6B0-A64F15549926}" type="presOf" srcId="{440C4D56-A0DD-4216-AFA2-DE99F9D2D660}" destId="{B0032A55-ACEB-4049-97C0-A8F95834526E}" srcOrd="0" destOrd="0" presId="urn:microsoft.com/office/officeart/2005/8/layout/matrix1"/>
    <dgm:cxn modelId="{35FE22E3-58E3-4953-A806-4D791BF4991B}" type="presParOf" srcId="{B0032A55-ACEB-4049-97C0-A8F95834526E}" destId="{2A906B5F-3348-451D-9CC7-523FB54E671E}" srcOrd="0" destOrd="0" presId="urn:microsoft.com/office/officeart/2005/8/layout/matrix1"/>
    <dgm:cxn modelId="{CAADF9D1-2B08-416A-8F6C-53CA56742123}" type="presParOf" srcId="{2A906B5F-3348-451D-9CC7-523FB54E671E}" destId="{D4B31553-0399-4835-AB31-6F72A25AFDD4}" srcOrd="0" destOrd="0" presId="urn:microsoft.com/office/officeart/2005/8/layout/matrix1"/>
    <dgm:cxn modelId="{2700A903-EEEE-409A-A5C2-F415FAF5EB18}" type="presParOf" srcId="{2A906B5F-3348-451D-9CC7-523FB54E671E}" destId="{71B75788-621F-4761-9FB5-91473E1DAECD}" srcOrd="1" destOrd="0" presId="urn:microsoft.com/office/officeart/2005/8/layout/matrix1"/>
    <dgm:cxn modelId="{34BF17B7-8A5A-4CD7-A64B-8C932DEA2BC5}" type="presParOf" srcId="{2A906B5F-3348-451D-9CC7-523FB54E671E}" destId="{8A3F6916-2552-4DEA-933E-336FAF808628}" srcOrd="2" destOrd="0" presId="urn:microsoft.com/office/officeart/2005/8/layout/matrix1"/>
    <dgm:cxn modelId="{DC023537-FE67-4B21-AD49-687C1318CD0B}" type="presParOf" srcId="{2A906B5F-3348-451D-9CC7-523FB54E671E}" destId="{6D261977-5159-423A-9742-C151A1177D50}" srcOrd="3" destOrd="0" presId="urn:microsoft.com/office/officeart/2005/8/layout/matrix1"/>
    <dgm:cxn modelId="{17638B52-A8AE-40F2-80BD-58BF1BB17848}" type="presParOf" srcId="{2A906B5F-3348-451D-9CC7-523FB54E671E}" destId="{BE4573CB-6CAB-4384-9475-C6F7477DCA33}" srcOrd="4" destOrd="0" presId="urn:microsoft.com/office/officeart/2005/8/layout/matrix1"/>
    <dgm:cxn modelId="{45ABD69D-8F08-4C78-B7E6-7F7337B26F3E}" type="presParOf" srcId="{2A906B5F-3348-451D-9CC7-523FB54E671E}" destId="{19E1D8A8-4E0A-4306-BB60-9C6C55095BC4}" srcOrd="5" destOrd="0" presId="urn:microsoft.com/office/officeart/2005/8/layout/matrix1"/>
    <dgm:cxn modelId="{6FCF77FF-5F3B-4F7C-8FCE-FFB2DE88259A}" type="presParOf" srcId="{2A906B5F-3348-451D-9CC7-523FB54E671E}" destId="{5BBC9F77-7895-4305-BCA5-7CA42FE26C15}" srcOrd="6" destOrd="0" presId="urn:microsoft.com/office/officeart/2005/8/layout/matrix1"/>
    <dgm:cxn modelId="{0D0514DC-52AD-41E0-A403-EC97509F27A7}" type="presParOf" srcId="{2A906B5F-3348-451D-9CC7-523FB54E671E}" destId="{486489F6-D062-4D53-96CE-4FD3CFA49CB2}" srcOrd="7" destOrd="0" presId="urn:microsoft.com/office/officeart/2005/8/layout/matrix1"/>
    <dgm:cxn modelId="{8E8B867D-3E5E-4BD5-9E16-E613C7A3F4A5}" type="presParOf" srcId="{B0032A55-ACEB-4049-97C0-A8F95834526E}" destId="{EC595D22-8443-4C8F-A5AD-A771F54E0302}"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357A161-F0DE-4FAF-B669-4DFA0280F219}" type="doc">
      <dgm:prSet loTypeId="urn:microsoft.com/office/officeart/2005/8/layout/matrix1" loCatId="matrix" qsTypeId="urn:microsoft.com/office/officeart/2005/8/quickstyle/simple1" qsCatId="simple" csTypeId="urn:microsoft.com/office/officeart/2005/8/colors/accent3_2" csCatId="accent3" phldr="1"/>
      <dgm:spPr/>
      <dgm:t>
        <a:bodyPr/>
        <a:lstStyle/>
        <a:p>
          <a:endParaRPr lang="en-US"/>
        </a:p>
      </dgm:t>
    </dgm:pt>
    <dgm:pt modelId="{6E6641B3-5E74-4815-AC9F-4637E5959F4F}">
      <dgm:prSet phldrT="[Text]"/>
      <dgm:spPr/>
      <dgm:t>
        <a:bodyPr/>
        <a:lstStyle/>
        <a:p>
          <a:r>
            <a:rPr lang="en-US" dirty="0" err="1"/>
            <a:t>Selftext</a:t>
          </a:r>
          <a:endParaRPr lang="en-US" dirty="0"/>
        </a:p>
      </dgm:t>
    </dgm:pt>
    <dgm:pt modelId="{66491C11-46E6-4CB7-8B62-6238299E0747}" type="parTrans" cxnId="{C8A599DC-8AD9-46D4-99C0-0B5D98A4BD76}">
      <dgm:prSet/>
      <dgm:spPr/>
      <dgm:t>
        <a:bodyPr/>
        <a:lstStyle/>
        <a:p>
          <a:endParaRPr lang="en-US"/>
        </a:p>
      </dgm:t>
    </dgm:pt>
    <dgm:pt modelId="{BEF0AE4F-7793-4D69-ADBC-A90DBADC9781}" type="sibTrans" cxnId="{C8A599DC-8AD9-46D4-99C0-0B5D98A4BD76}">
      <dgm:prSet/>
      <dgm:spPr/>
      <dgm:t>
        <a:bodyPr/>
        <a:lstStyle/>
        <a:p>
          <a:endParaRPr lang="en-US"/>
        </a:p>
      </dgm:t>
    </dgm:pt>
    <dgm:pt modelId="{72089713-1169-45F5-804E-CD0AD217FF94}">
      <dgm:prSet phldrT="[Text]"/>
      <dgm:spPr/>
      <dgm:t>
        <a:bodyPr/>
        <a:lstStyle/>
        <a:p>
          <a:r>
            <a:rPr lang="en-US" dirty="0"/>
            <a:t>Dog</a:t>
          </a:r>
        </a:p>
      </dgm:t>
    </dgm:pt>
    <dgm:pt modelId="{53A1DA01-DF4C-40C2-8017-20E51E052219}" type="parTrans" cxnId="{A1AA5000-B159-49B3-ADAB-996C59DEA775}">
      <dgm:prSet/>
      <dgm:spPr/>
      <dgm:t>
        <a:bodyPr/>
        <a:lstStyle/>
        <a:p>
          <a:endParaRPr lang="en-US"/>
        </a:p>
      </dgm:t>
    </dgm:pt>
    <dgm:pt modelId="{CC40DDD0-933C-4E1E-B160-802C79481CCF}" type="sibTrans" cxnId="{A1AA5000-B159-49B3-ADAB-996C59DEA775}">
      <dgm:prSet/>
      <dgm:spPr/>
      <dgm:t>
        <a:bodyPr/>
        <a:lstStyle/>
        <a:p>
          <a:endParaRPr lang="en-US"/>
        </a:p>
      </dgm:t>
    </dgm:pt>
    <dgm:pt modelId="{94C572D7-D86A-4649-A91C-3526AF2C8565}">
      <dgm:prSet phldrT="[Text]"/>
      <dgm:spPr/>
      <dgm:t>
        <a:bodyPr/>
        <a:lstStyle/>
        <a:p>
          <a:r>
            <a:rPr lang="en-US" dirty="0"/>
            <a:t>Not</a:t>
          </a:r>
        </a:p>
      </dgm:t>
    </dgm:pt>
    <dgm:pt modelId="{631621A5-65C0-4286-8A9F-6E49BFC95DCA}" type="parTrans" cxnId="{7D116959-7FD5-4E93-8754-81CBEB9C5315}">
      <dgm:prSet/>
      <dgm:spPr/>
      <dgm:t>
        <a:bodyPr/>
        <a:lstStyle/>
        <a:p>
          <a:endParaRPr lang="en-US"/>
        </a:p>
      </dgm:t>
    </dgm:pt>
    <dgm:pt modelId="{0B0B3BFF-50F2-4413-8B9B-67126B2A919A}" type="sibTrans" cxnId="{7D116959-7FD5-4E93-8754-81CBEB9C5315}">
      <dgm:prSet/>
      <dgm:spPr/>
      <dgm:t>
        <a:bodyPr/>
        <a:lstStyle/>
        <a:p>
          <a:endParaRPr lang="en-US"/>
        </a:p>
      </dgm:t>
    </dgm:pt>
    <dgm:pt modelId="{06CB965C-5295-43B4-910E-563904146A53}">
      <dgm:prSet phldrT="[Text]"/>
      <dgm:spPr/>
      <dgm:t>
        <a:bodyPr/>
        <a:lstStyle/>
        <a:p>
          <a:r>
            <a:rPr lang="en-US" dirty="0"/>
            <a:t>Out</a:t>
          </a:r>
        </a:p>
      </dgm:t>
    </dgm:pt>
    <dgm:pt modelId="{E4D3B7FD-A04A-4743-AB49-517A7536FC06}" type="parTrans" cxnId="{4C9FC945-ED2F-4B5F-BBF2-39C4A211F178}">
      <dgm:prSet/>
      <dgm:spPr/>
      <dgm:t>
        <a:bodyPr/>
        <a:lstStyle/>
        <a:p>
          <a:endParaRPr lang="en-US"/>
        </a:p>
      </dgm:t>
    </dgm:pt>
    <dgm:pt modelId="{81C68E1A-5A66-43AA-8C9D-35C57C0194D1}" type="sibTrans" cxnId="{4C9FC945-ED2F-4B5F-BBF2-39C4A211F178}">
      <dgm:prSet/>
      <dgm:spPr/>
      <dgm:t>
        <a:bodyPr/>
        <a:lstStyle/>
        <a:p>
          <a:endParaRPr lang="en-US"/>
        </a:p>
      </dgm:t>
    </dgm:pt>
    <dgm:pt modelId="{33D669AC-EFF6-4C86-A4A3-0FA18CF4D7D6}">
      <dgm:prSet phldrT="[Text]"/>
      <dgm:spPr/>
      <dgm:t>
        <a:bodyPr/>
        <a:lstStyle/>
        <a:p>
          <a:r>
            <a:rPr lang="en-US" dirty="0"/>
            <a:t>Dogs</a:t>
          </a:r>
        </a:p>
      </dgm:t>
    </dgm:pt>
    <dgm:pt modelId="{91AAB240-2253-4B88-8F66-580918F6B18A}" type="parTrans" cxnId="{13717DA8-B518-4505-975C-C1039E043FE5}">
      <dgm:prSet/>
      <dgm:spPr/>
      <dgm:t>
        <a:bodyPr/>
        <a:lstStyle/>
        <a:p>
          <a:endParaRPr lang="en-US"/>
        </a:p>
      </dgm:t>
    </dgm:pt>
    <dgm:pt modelId="{FC7BA750-6F00-4648-B7DB-4258DA777967}" type="sibTrans" cxnId="{13717DA8-B518-4505-975C-C1039E043FE5}">
      <dgm:prSet/>
      <dgm:spPr/>
      <dgm:t>
        <a:bodyPr/>
        <a:lstStyle/>
        <a:p>
          <a:endParaRPr lang="en-US"/>
        </a:p>
      </dgm:t>
    </dgm:pt>
    <dgm:pt modelId="{999F7939-1FA7-4FDB-B70A-4178AC6631EE}" type="pres">
      <dgm:prSet presAssocID="{8357A161-F0DE-4FAF-B669-4DFA0280F219}" presName="diagram" presStyleCnt="0">
        <dgm:presLayoutVars>
          <dgm:chMax val="1"/>
          <dgm:dir/>
          <dgm:animLvl val="ctr"/>
          <dgm:resizeHandles val="exact"/>
        </dgm:presLayoutVars>
      </dgm:prSet>
      <dgm:spPr/>
    </dgm:pt>
    <dgm:pt modelId="{CE941737-65EA-46CE-8CB9-6BB5BFB41F4E}" type="pres">
      <dgm:prSet presAssocID="{8357A161-F0DE-4FAF-B669-4DFA0280F219}" presName="matrix" presStyleCnt="0"/>
      <dgm:spPr/>
    </dgm:pt>
    <dgm:pt modelId="{4DDF193F-6F6F-4F08-91A1-99CA75F78923}" type="pres">
      <dgm:prSet presAssocID="{8357A161-F0DE-4FAF-B669-4DFA0280F219}" presName="tile1" presStyleLbl="node1" presStyleIdx="0" presStyleCnt="4"/>
      <dgm:spPr/>
    </dgm:pt>
    <dgm:pt modelId="{B8E512AA-1F95-49A5-9108-35645F5178E5}" type="pres">
      <dgm:prSet presAssocID="{8357A161-F0DE-4FAF-B669-4DFA0280F219}" presName="tile1text" presStyleLbl="node1" presStyleIdx="0" presStyleCnt="4">
        <dgm:presLayoutVars>
          <dgm:chMax val="0"/>
          <dgm:chPref val="0"/>
          <dgm:bulletEnabled val="1"/>
        </dgm:presLayoutVars>
      </dgm:prSet>
      <dgm:spPr/>
    </dgm:pt>
    <dgm:pt modelId="{B6169EDB-4249-48C8-B052-FBC2F3AF3100}" type="pres">
      <dgm:prSet presAssocID="{8357A161-F0DE-4FAF-B669-4DFA0280F219}" presName="tile2" presStyleLbl="node1" presStyleIdx="1" presStyleCnt="4"/>
      <dgm:spPr/>
    </dgm:pt>
    <dgm:pt modelId="{E8BC6401-AE4B-40FF-AE9C-71032797D5F9}" type="pres">
      <dgm:prSet presAssocID="{8357A161-F0DE-4FAF-B669-4DFA0280F219}" presName="tile2text" presStyleLbl="node1" presStyleIdx="1" presStyleCnt="4">
        <dgm:presLayoutVars>
          <dgm:chMax val="0"/>
          <dgm:chPref val="0"/>
          <dgm:bulletEnabled val="1"/>
        </dgm:presLayoutVars>
      </dgm:prSet>
      <dgm:spPr/>
    </dgm:pt>
    <dgm:pt modelId="{AC9CA325-0CC5-439B-BF91-DC5ABCA8B699}" type="pres">
      <dgm:prSet presAssocID="{8357A161-F0DE-4FAF-B669-4DFA0280F219}" presName="tile3" presStyleLbl="node1" presStyleIdx="2" presStyleCnt="4"/>
      <dgm:spPr/>
    </dgm:pt>
    <dgm:pt modelId="{4BF567D6-23E5-4F14-AA91-F1D3C9270BA8}" type="pres">
      <dgm:prSet presAssocID="{8357A161-F0DE-4FAF-B669-4DFA0280F219}" presName="tile3text" presStyleLbl="node1" presStyleIdx="2" presStyleCnt="4">
        <dgm:presLayoutVars>
          <dgm:chMax val="0"/>
          <dgm:chPref val="0"/>
          <dgm:bulletEnabled val="1"/>
        </dgm:presLayoutVars>
      </dgm:prSet>
      <dgm:spPr/>
    </dgm:pt>
    <dgm:pt modelId="{0A7891A2-BF3E-45CF-9C2A-ABACD93E42DE}" type="pres">
      <dgm:prSet presAssocID="{8357A161-F0DE-4FAF-B669-4DFA0280F219}" presName="tile4" presStyleLbl="node1" presStyleIdx="3" presStyleCnt="4"/>
      <dgm:spPr/>
    </dgm:pt>
    <dgm:pt modelId="{060FA3C4-8B49-45BE-A45F-F5EAC912565C}" type="pres">
      <dgm:prSet presAssocID="{8357A161-F0DE-4FAF-B669-4DFA0280F219}" presName="tile4text" presStyleLbl="node1" presStyleIdx="3" presStyleCnt="4">
        <dgm:presLayoutVars>
          <dgm:chMax val="0"/>
          <dgm:chPref val="0"/>
          <dgm:bulletEnabled val="1"/>
        </dgm:presLayoutVars>
      </dgm:prSet>
      <dgm:spPr/>
    </dgm:pt>
    <dgm:pt modelId="{09CCF072-B682-4E06-9B7C-42CA16FF7D8E}" type="pres">
      <dgm:prSet presAssocID="{8357A161-F0DE-4FAF-B669-4DFA0280F219}" presName="centerTile" presStyleLbl="fgShp" presStyleIdx="0" presStyleCnt="1">
        <dgm:presLayoutVars>
          <dgm:chMax val="0"/>
          <dgm:chPref val="0"/>
        </dgm:presLayoutVars>
      </dgm:prSet>
      <dgm:spPr/>
    </dgm:pt>
  </dgm:ptLst>
  <dgm:cxnLst>
    <dgm:cxn modelId="{A1AA5000-B159-49B3-ADAB-996C59DEA775}" srcId="{6E6641B3-5E74-4815-AC9F-4637E5959F4F}" destId="{72089713-1169-45F5-804E-CD0AD217FF94}" srcOrd="0" destOrd="0" parTransId="{53A1DA01-DF4C-40C2-8017-20E51E052219}" sibTransId="{CC40DDD0-933C-4E1E-B160-802C79481CCF}"/>
    <dgm:cxn modelId="{D79EC80A-68DA-44F9-A5EB-390471A1544A}" type="presOf" srcId="{33D669AC-EFF6-4C86-A4A3-0FA18CF4D7D6}" destId="{060FA3C4-8B49-45BE-A45F-F5EAC912565C}" srcOrd="1" destOrd="0" presId="urn:microsoft.com/office/officeart/2005/8/layout/matrix1"/>
    <dgm:cxn modelId="{3EC07925-E31D-4C60-8F17-4F32E48D120C}" type="presOf" srcId="{72089713-1169-45F5-804E-CD0AD217FF94}" destId="{B8E512AA-1F95-49A5-9108-35645F5178E5}" srcOrd="1" destOrd="0" presId="urn:microsoft.com/office/officeart/2005/8/layout/matrix1"/>
    <dgm:cxn modelId="{095ED15B-9D71-49F4-A43C-80F012CC2E82}" type="presOf" srcId="{06CB965C-5295-43B4-910E-563904146A53}" destId="{4BF567D6-23E5-4F14-AA91-F1D3C9270BA8}" srcOrd="1" destOrd="0" presId="urn:microsoft.com/office/officeart/2005/8/layout/matrix1"/>
    <dgm:cxn modelId="{95AC8461-D3D0-45BA-9F39-0DD493490AE2}" type="presOf" srcId="{72089713-1169-45F5-804E-CD0AD217FF94}" destId="{4DDF193F-6F6F-4F08-91A1-99CA75F78923}" srcOrd="0" destOrd="0" presId="urn:microsoft.com/office/officeart/2005/8/layout/matrix1"/>
    <dgm:cxn modelId="{4C9FC945-ED2F-4B5F-BBF2-39C4A211F178}" srcId="{6E6641B3-5E74-4815-AC9F-4637E5959F4F}" destId="{06CB965C-5295-43B4-910E-563904146A53}" srcOrd="2" destOrd="0" parTransId="{E4D3B7FD-A04A-4743-AB49-517A7536FC06}" sibTransId="{81C68E1A-5A66-43AA-8C9D-35C57C0194D1}"/>
    <dgm:cxn modelId="{DF316A72-AB59-4CC0-8C20-DF13ED70C441}" type="presOf" srcId="{6E6641B3-5E74-4815-AC9F-4637E5959F4F}" destId="{09CCF072-B682-4E06-9B7C-42CA16FF7D8E}" srcOrd="0" destOrd="0" presId="urn:microsoft.com/office/officeart/2005/8/layout/matrix1"/>
    <dgm:cxn modelId="{7D116959-7FD5-4E93-8754-81CBEB9C5315}" srcId="{6E6641B3-5E74-4815-AC9F-4637E5959F4F}" destId="{94C572D7-D86A-4649-A91C-3526AF2C8565}" srcOrd="1" destOrd="0" parTransId="{631621A5-65C0-4286-8A9F-6E49BFC95DCA}" sibTransId="{0B0B3BFF-50F2-4413-8B9B-67126B2A919A}"/>
    <dgm:cxn modelId="{BB10CB91-5AF5-4EE2-9E10-0BD50A37C4B6}" type="presOf" srcId="{06CB965C-5295-43B4-910E-563904146A53}" destId="{AC9CA325-0CC5-439B-BF91-DC5ABCA8B699}" srcOrd="0" destOrd="0" presId="urn:microsoft.com/office/officeart/2005/8/layout/matrix1"/>
    <dgm:cxn modelId="{2877A6A3-2F99-4C17-9CAB-84F90FDED210}" type="presOf" srcId="{94C572D7-D86A-4649-A91C-3526AF2C8565}" destId="{B6169EDB-4249-48C8-B052-FBC2F3AF3100}" srcOrd="0" destOrd="0" presId="urn:microsoft.com/office/officeart/2005/8/layout/matrix1"/>
    <dgm:cxn modelId="{13717DA8-B518-4505-975C-C1039E043FE5}" srcId="{6E6641B3-5E74-4815-AC9F-4637E5959F4F}" destId="{33D669AC-EFF6-4C86-A4A3-0FA18CF4D7D6}" srcOrd="3" destOrd="0" parTransId="{91AAB240-2253-4B88-8F66-580918F6B18A}" sibTransId="{FC7BA750-6F00-4648-B7DB-4258DA777967}"/>
    <dgm:cxn modelId="{AD4850DA-D594-4F3C-BB34-C535F4F6B9EF}" type="presOf" srcId="{8357A161-F0DE-4FAF-B669-4DFA0280F219}" destId="{999F7939-1FA7-4FDB-B70A-4178AC6631EE}" srcOrd="0" destOrd="0" presId="urn:microsoft.com/office/officeart/2005/8/layout/matrix1"/>
    <dgm:cxn modelId="{C8A599DC-8AD9-46D4-99C0-0B5D98A4BD76}" srcId="{8357A161-F0DE-4FAF-B669-4DFA0280F219}" destId="{6E6641B3-5E74-4815-AC9F-4637E5959F4F}" srcOrd="0" destOrd="0" parTransId="{66491C11-46E6-4CB7-8B62-6238299E0747}" sibTransId="{BEF0AE4F-7793-4D69-ADBC-A90DBADC9781}"/>
    <dgm:cxn modelId="{8B52CBE7-F51C-49BB-B62E-A9D1EC7CAE4D}" type="presOf" srcId="{94C572D7-D86A-4649-A91C-3526AF2C8565}" destId="{E8BC6401-AE4B-40FF-AE9C-71032797D5F9}" srcOrd="1" destOrd="0" presId="urn:microsoft.com/office/officeart/2005/8/layout/matrix1"/>
    <dgm:cxn modelId="{2270BDEB-09DF-49B2-B87F-3442D9079CC9}" type="presOf" srcId="{33D669AC-EFF6-4C86-A4A3-0FA18CF4D7D6}" destId="{0A7891A2-BF3E-45CF-9C2A-ABACD93E42DE}" srcOrd="0" destOrd="0" presId="urn:microsoft.com/office/officeart/2005/8/layout/matrix1"/>
    <dgm:cxn modelId="{873A35E9-9F87-452B-8220-B855D4324E2F}" type="presParOf" srcId="{999F7939-1FA7-4FDB-B70A-4178AC6631EE}" destId="{CE941737-65EA-46CE-8CB9-6BB5BFB41F4E}" srcOrd="0" destOrd="0" presId="urn:microsoft.com/office/officeart/2005/8/layout/matrix1"/>
    <dgm:cxn modelId="{E16A3AC0-BC27-432B-A800-86A945DA09D9}" type="presParOf" srcId="{CE941737-65EA-46CE-8CB9-6BB5BFB41F4E}" destId="{4DDF193F-6F6F-4F08-91A1-99CA75F78923}" srcOrd="0" destOrd="0" presId="urn:microsoft.com/office/officeart/2005/8/layout/matrix1"/>
    <dgm:cxn modelId="{80EBA38A-E84F-44A6-BC0B-E20A5BCDF4E3}" type="presParOf" srcId="{CE941737-65EA-46CE-8CB9-6BB5BFB41F4E}" destId="{B8E512AA-1F95-49A5-9108-35645F5178E5}" srcOrd="1" destOrd="0" presId="urn:microsoft.com/office/officeart/2005/8/layout/matrix1"/>
    <dgm:cxn modelId="{7AEB98BE-DB9B-4586-BE94-D9DA27B9B799}" type="presParOf" srcId="{CE941737-65EA-46CE-8CB9-6BB5BFB41F4E}" destId="{B6169EDB-4249-48C8-B052-FBC2F3AF3100}" srcOrd="2" destOrd="0" presId="urn:microsoft.com/office/officeart/2005/8/layout/matrix1"/>
    <dgm:cxn modelId="{31065BD2-0925-473F-8A90-9EF72C4B01A4}" type="presParOf" srcId="{CE941737-65EA-46CE-8CB9-6BB5BFB41F4E}" destId="{E8BC6401-AE4B-40FF-AE9C-71032797D5F9}" srcOrd="3" destOrd="0" presId="urn:microsoft.com/office/officeart/2005/8/layout/matrix1"/>
    <dgm:cxn modelId="{95912E9A-2EED-438E-ADB8-08DA4C96DD9F}" type="presParOf" srcId="{CE941737-65EA-46CE-8CB9-6BB5BFB41F4E}" destId="{AC9CA325-0CC5-439B-BF91-DC5ABCA8B699}" srcOrd="4" destOrd="0" presId="urn:microsoft.com/office/officeart/2005/8/layout/matrix1"/>
    <dgm:cxn modelId="{0590B30C-3166-4BE8-AEC3-DC827C0CB5EA}" type="presParOf" srcId="{CE941737-65EA-46CE-8CB9-6BB5BFB41F4E}" destId="{4BF567D6-23E5-4F14-AA91-F1D3C9270BA8}" srcOrd="5" destOrd="0" presId="urn:microsoft.com/office/officeart/2005/8/layout/matrix1"/>
    <dgm:cxn modelId="{EF987EA5-9B9F-4DBD-AE51-DAE069364A53}" type="presParOf" srcId="{CE941737-65EA-46CE-8CB9-6BB5BFB41F4E}" destId="{0A7891A2-BF3E-45CF-9C2A-ABACD93E42DE}" srcOrd="6" destOrd="0" presId="urn:microsoft.com/office/officeart/2005/8/layout/matrix1"/>
    <dgm:cxn modelId="{A29B2398-C706-40C8-930E-EC9B4A1BE34F}" type="presParOf" srcId="{CE941737-65EA-46CE-8CB9-6BB5BFB41F4E}" destId="{060FA3C4-8B49-45BE-A45F-F5EAC912565C}" srcOrd="7" destOrd="0" presId="urn:microsoft.com/office/officeart/2005/8/layout/matrix1"/>
    <dgm:cxn modelId="{59F6E4CA-74A9-4D36-ABA5-7FD1673FB871}" type="presParOf" srcId="{999F7939-1FA7-4FDB-B70A-4178AC6631EE}" destId="{09CCF072-B682-4E06-9B7C-42CA16FF7D8E}" srcOrd="1" destOrd="0" presId="urn:microsoft.com/office/officeart/2005/8/layout/matrix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0C4D56-A0DD-4216-AFA2-DE99F9D2D660}" type="doc">
      <dgm:prSet loTypeId="urn:microsoft.com/office/officeart/2005/8/layout/matrix1" loCatId="matrix" qsTypeId="urn:microsoft.com/office/officeart/2005/8/quickstyle/simple1" qsCatId="simple" csTypeId="urn:microsoft.com/office/officeart/2005/8/colors/accent2_2" csCatId="accent2" phldr="1"/>
      <dgm:spPr/>
      <dgm:t>
        <a:bodyPr/>
        <a:lstStyle/>
        <a:p>
          <a:endParaRPr lang="en-US"/>
        </a:p>
      </dgm:t>
    </dgm:pt>
    <dgm:pt modelId="{84488C7F-3954-42F7-9A1A-CCDA534237EE}">
      <dgm:prSet phldrT="[Text]"/>
      <dgm:spPr/>
      <dgm:t>
        <a:bodyPr/>
        <a:lstStyle/>
        <a:p>
          <a:r>
            <a:rPr lang="en-US" dirty="0"/>
            <a:t>Title</a:t>
          </a:r>
        </a:p>
      </dgm:t>
    </dgm:pt>
    <dgm:pt modelId="{1FAF1C56-E696-4132-9E66-4E8A1AC68122}" type="parTrans" cxnId="{B5B420D3-993C-45B2-82E2-3E9394EC5E21}">
      <dgm:prSet/>
      <dgm:spPr/>
      <dgm:t>
        <a:bodyPr/>
        <a:lstStyle/>
        <a:p>
          <a:endParaRPr lang="en-US"/>
        </a:p>
      </dgm:t>
    </dgm:pt>
    <dgm:pt modelId="{DC0D189A-9C63-4D7E-94DD-537B21C159CD}" type="sibTrans" cxnId="{B5B420D3-993C-45B2-82E2-3E9394EC5E21}">
      <dgm:prSet/>
      <dgm:spPr/>
      <dgm:t>
        <a:bodyPr/>
        <a:lstStyle/>
        <a:p>
          <a:endParaRPr lang="en-US"/>
        </a:p>
      </dgm:t>
    </dgm:pt>
    <dgm:pt modelId="{38EA5E28-5358-4AFD-BE3F-57E581319727}">
      <dgm:prSet phldrT="[Text]"/>
      <dgm:spPr/>
      <dgm:t>
        <a:bodyPr/>
        <a:lstStyle/>
        <a:p>
          <a:r>
            <a:rPr lang="en-US" dirty="0"/>
            <a:t>Dog</a:t>
          </a:r>
        </a:p>
      </dgm:t>
    </dgm:pt>
    <dgm:pt modelId="{D9E07A3B-1DD3-4D00-AD1B-D72F7A690AFF}" type="parTrans" cxnId="{BC71DCB8-7430-4181-BE72-FBE473851306}">
      <dgm:prSet/>
      <dgm:spPr/>
      <dgm:t>
        <a:bodyPr/>
        <a:lstStyle/>
        <a:p>
          <a:endParaRPr lang="en-US"/>
        </a:p>
      </dgm:t>
    </dgm:pt>
    <dgm:pt modelId="{42B9F029-D66E-44A7-BBA2-A1E52078E8D3}" type="sibTrans" cxnId="{BC71DCB8-7430-4181-BE72-FBE473851306}">
      <dgm:prSet/>
      <dgm:spPr/>
      <dgm:t>
        <a:bodyPr/>
        <a:lstStyle/>
        <a:p>
          <a:endParaRPr lang="en-US"/>
        </a:p>
      </dgm:t>
    </dgm:pt>
    <dgm:pt modelId="{B6BF54D8-88F6-4D3B-B79D-F26816586A6E}">
      <dgm:prSet phldrT="[Text]"/>
      <dgm:spPr/>
      <dgm:t>
        <a:bodyPr/>
        <a:lstStyle/>
        <a:p>
          <a:r>
            <a:rPr lang="en-US" dirty="0"/>
            <a:t>Service</a:t>
          </a:r>
        </a:p>
      </dgm:t>
    </dgm:pt>
    <dgm:pt modelId="{5B94F278-9088-49A0-884F-B6ABFC2FD821}" type="parTrans" cxnId="{2598B76C-C9F7-4A40-A8F6-143B659B37A5}">
      <dgm:prSet/>
      <dgm:spPr/>
      <dgm:t>
        <a:bodyPr/>
        <a:lstStyle/>
        <a:p>
          <a:endParaRPr lang="en-US"/>
        </a:p>
      </dgm:t>
    </dgm:pt>
    <dgm:pt modelId="{39AA53C2-04A2-45F7-9D36-391156C2DE40}" type="sibTrans" cxnId="{2598B76C-C9F7-4A40-A8F6-143B659B37A5}">
      <dgm:prSet/>
      <dgm:spPr/>
      <dgm:t>
        <a:bodyPr/>
        <a:lstStyle/>
        <a:p>
          <a:endParaRPr lang="en-US"/>
        </a:p>
      </dgm:t>
    </dgm:pt>
    <dgm:pt modelId="{B1C2181A-C2CF-47B7-A58D-D85BB149FEF0}">
      <dgm:prSet phldrT="[Text]"/>
      <dgm:spPr/>
      <dgm:t>
        <a:bodyPr/>
        <a:lstStyle/>
        <a:p>
          <a:r>
            <a:rPr lang="en-US" dirty="0"/>
            <a:t>Training</a:t>
          </a:r>
        </a:p>
      </dgm:t>
    </dgm:pt>
    <dgm:pt modelId="{A8CC533E-38A2-437F-AC54-980E545DDEEA}" type="parTrans" cxnId="{7877CE0F-1833-41BF-8505-551D1997EFCD}">
      <dgm:prSet/>
      <dgm:spPr/>
      <dgm:t>
        <a:bodyPr/>
        <a:lstStyle/>
        <a:p>
          <a:endParaRPr lang="en-US"/>
        </a:p>
      </dgm:t>
    </dgm:pt>
    <dgm:pt modelId="{E7A41FB5-3BF6-4F7D-935B-8663DF8446EE}" type="sibTrans" cxnId="{7877CE0F-1833-41BF-8505-551D1997EFCD}">
      <dgm:prSet/>
      <dgm:spPr/>
      <dgm:t>
        <a:bodyPr/>
        <a:lstStyle/>
        <a:p>
          <a:endParaRPr lang="en-US"/>
        </a:p>
      </dgm:t>
    </dgm:pt>
    <dgm:pt modelId="{9ADD7983-52C1-4707-9AAD-B4173C0B581F}">
      <dgm:prSet phldrT="[Text]"/>
      <dgm:spPr/>
      <dgm:t>
        <a:bodyPr/>
        <a:lstStyle/>
        <a:p>
          <a:r>
            <a:rPr lang="en-US" dirty="0"/>
            <a:t>Help</a:t>
          </a:r>
        </a:p>
      </dgm:t>
    </dgm:pt>
    <dgm:pt modelId="{8FF25BE4-2DA0-42C0-B3B8-2DBEB4EC173E}" type="parTrans" cxnId="{517426E9-B693-44D1-8F4C-AB4011E9C1C0}">
      <dgm:prSet/>
      <dgm:spPr/>
      <dgm:t>
        <a:bodyPr/>
        <a:lstStyle/>
        <a:p>
          <a:endParaRPr lang="en-US"/>
        </a:p>
      </dgm:t>
    </dgm:pt>
    <dgm:pt modelId="{8E35C938-9479-4470-87AE-2CD630419057}" type="sibTrans" cxnId="{517426E9-B693-44D1-8F4C-AB4011E9C1C0}">
      <dgm:prSet/>
      <dgm:spPr/>
      <dgm:t>
        <a:bodyPr/>
        <a:lstStyle/>
        <a:p>
          <a:endParaRPr lang="en-US"/>
        </a:p>
      </dgm:t>
    </dgm:pt>
    <dgm:pt modelId="{B0032A55-ACEB-4049-97C0-A8F95834526E}" type="pres">
      <dgm:prSet presAssocID="{440C4D56-A0DD-4216-AFA2-DE99F9D2D660}" presName="diagram" presStyleCnt="0">
        <dgm:presLayoutVars>
          <dgm:chMax val="1"/>
          <dgm:dir/>
          <dgm:animLvl val="ctr"/>
          <dgm:resizeHandles val="exact"/>
        </dgm:presLayoutVars>
      </dgm:prSet>
      <dgm:spPr/>
    </dgm:pt>
    <dgm:pt modelId="{2A906B5F-3348-451D-9CC7-523FB54E671E}" type="pres">
      <dgm:prSet presAssocID="{440C4D56-A0DD-4216-AFA2-DE99F9D2D660}" presName="matrix" presStyleCnt="0"/>
      <dgm:spPr/>
    </dgm:pt>
    <dgm:pt modelId="{D4B31553-0399-4835-AB31-6F72A25AFDD4}" type="pres">
      <dgm:prSet presAssocID="{440C4D56-A0DD-4216-AFA2-DE99F9D2D660}" presName="tile1" presStyleLbl="node1" presStyleIdx="0" presStyleCnt="4"/>
      <dgm:spPr/>
    </dgm:pt>
    <dgm:pt modelId="{71B75788-621F-4761-9FB5-91473E1DAECD}" type="pres">
      <dgm:prSet presAssocID="{440C4D56-A0DD-4216-AFA2-DE99F9D2D660}" presName="tile1text" presStyleLbl="node1" presStyleIdx="0" presStyleCnt="4">
        <dgm:presLayoutVars>
          <dgm:chMax val="0"/>
          <dgm:chPref val="0"/>
          <dgm:bulletEnabled val="1"/>
        </dgm:presLayoutVars>
      </dgm:prSet>
      <dgm:spPr/>
    </dgm:pt>
    <dgm:pt modelId="{8A3F6916-2552-4DEA-933E-336FAF808628}" type="pres">
      <dgm:prSet presAssocID="{440C4D56-A0DD-4216-AFA2-DE99F9D2D660}" presName="tile2" presStyleLbl="node1" presStyleIdx="1" presStyleCnt="4"/>
      <dgm:spPr/>
    </dgm:pt>
    <dgm:pt modelId="{6D261977-5159-423A-9742-C151A1177D50}" type="pres">
      <dgm:prSet presAssocID="{440C4D56-A0DD-4216-AFA2-DE99F9D2D660}" presName="tile2text" presStyleLbl="node1" presStyleIdx="1" presStyleCnt="4">
        <dgm:presLayoutVars>
          <dgm:chMax val="0"/>
          <dgm:chPref val="0"/>
          <dgm:bulletEnabled val="1"/>
        </dgm:presLayoutVars>
      </dgm:prSet>
      <dgm:spPr/>
    </dgm:pt>
    <dgm:pt modelId="{BE4573CB-6CAB-4384-9475-C6F7477DCA33}" type="pres">
      <dgm:prSet presAssocID="{440C4D56-A0DD-4216-AFA2-DE99F9D2D660}" presName="tile3" presStyleLbl="node1" presStyleIdx="2" presStyleCnt="4"/>
      <dgm:spPr/>
    </dgm:pt>
    <dgm:pt modelId="{19E1D8A8-4E0A-4306-BB60-9C6C55095BC4}" type="pres">
      <dgm:prSet presAssocID="{440C4D56-A0DD-4216-AFA2-DE99F9D2D660}" presName="tile3text" presStyleLbl="node1" presStyleIdx="2" presStyleCnt="4">
        <dgm:presLayoutVars>
          <dgm:chMax val="0"/>
          <dgm:chPref val="0"/>
          <dgm:bulletEnabled val="1"/>
        </dgm:presLayoutVars>
      </dgm:prSet>
      <dgm:spPr/>
    </dgm:pt>
    <dgm:pt modelId="{5BBC9F77-7895-4305-BCA5-7CA42FE26C15}" type="pres">
      <dgm:prSet presAssocID="{440C4D56-A0DD-4216-AFA2-DE99F9D2D660}" presName="tile4" presStyleLbl="node1" presStyleIdx="3" presStyleCnt="4"/>
      <dgm:spPr/>
    </dgm:pt>
    <dgm:pt modelId="{486489F6-D062-4D53-96CE-4FD3CFA49CB2}" type="pres">
      <dgm:prSet presAssocID="{440C4D56-A0DD-4216-AFA2-DE99F9D2D660}" presName="tile4text" presStyleLbl="node1" presStyleIdx="3" presStyleCnt="4">
        <dgm:presLayoutVars>
          <dgm:chMax val="0"/>
          <dgm:chPref val="0"/>
          <dgm:bulletEnabled val="1"/>
        </dgm:presLayoutVars>
      </dgm:prSet>
      <dgm:spPr/>
    </dgm:pt>
    <dgm:pt modelId="{EC595D22-8443-4C8F-A5AD-A771F54E0302}" type="pres">
      <dgm:prSet presAssocID="{440C4D56-A0DD-4216-AFA2-DE99F9D2D660}" presName="centerTile" presStyleLbl="fgShp" presStyleIdx="0" presStyleCnt="1">
        <dgm:presLayoutVars>
          <dgm:chMax val="0"/>
          <dgm:chPref val="0"/>
        </dgm:presLayoutVars>
      </dgm:prSet>
      <dgm:spPr/>
    </dgm:pt>
  </dgm:ptLst>
  <dgm:cxnLst>
    <dgm:cxn modelId="{9C74290C-2E56-4E1A-B652-C9E71B207321}" type="presOf" srcId="{84488C7F-3954-42F7-9A1A-CCDA534237EE}" destId="{EC595D22-8443-4C8F-A5AD-A771F54E0302}" srcOrd="0" destOrd="0" presId="urn:microsoft.com/office/officeart/2005/8/layout/matrix1"/>
    <dgm:cxn modelId="{7877CE0F-1833-41BF-8505-551D1997EFCD}" srcId="{84488C7F-3954-42F7-9A1A-CCDA534237EE}" destId="{B1C2181A-C2CF-47B7-A58D-D85BB149FEF0}" srcOrd="2" destOrd="0" parTransId="{A8CC533E-38A2-437F-AC54-980E545DDEEA}" sibTransId="{E7A41FB5-3BF6-4F7D-935B-8663DF8446EE}"/>
    <dgm:cxn modelId="{B6116824-5A79-41CD-A6A3-8563A45CD47A}" type="presOf" srcId="{38EA5E28-5358-4AFD-BE3F-57E581319727}" destId="{71B75788-621F-4761-9FB5-91473E1DAECD}" srcOrd="1" destOrd="0" presId="urn:microsoft.com/office/officeart/2005/8/layout/matrix1"/>
    <dgm:cxn modelId="{E240F43E-3FB2-439E-B48F-0D069FEB634C}" type="presOf" srcId="{B6BF54D8-88F6-4D3B-B79D-F26816586A6E}" destId="{8A3F6916-2552-4DEA-933E-336FAF808628}" srcOrd="0" destOrd="0" presId="urn:microsoft.com/office/officeart/2005/8/layout/matrix1"/>
    <dgm:cxn modelId="{9022CA5D-7BA4-425D-919A-1A9BC14701E3}" type="presOf" srcId="{B6BF54D8-88F6-4D3B-B79D-F26816586A6E}" destId="{6D261977-5159-423A-9742-C151A1177D50}" srcOrd="1" destOrd="0" presId="urn:microsoft.com/office/officeart/2005/8/layout/matrix1"/>
    <dgm:cxn modelId="{34C41160-16D3-49F9-B9C5-BC69CCA913DE}" type="presOf" srcId="{9ADD7983-52C1-4707-9AAD-B4173C0B581F}" destId="{5BBC9F77-7895-4305-BCA5-7CA42FE26C15}" srcOrd="0" destOrd="0" presId="urn:microsoft.com/office/officeart/2005/8/layout/matrix1"/>
    <dgm:cxn modelId="{5CA57A66-E155-48CE-93FB-E3E7AD6629FF}" type="presOf" srcId="{B1C2181A-C2CF-47B7-A58D-D85BB149FEF0}" destId="{19E1D8A8-4E0A-4306-BB60-9C6C55095BC4}" srcOrd="1" destOrd="0" presId="urn:microsoft.com/office/officeart/2005/8/layout/matrix1"/>
    <dgm:cxn modelId="{2598B76C-C9F7-4A40-A8F6-143B659B37A5}" srcId="{84488C7F-3954-42F7-9A1A-CCDA534237EE}" destId="{B6BF54D8-88F6-4D3B-B79D-F26816586A6E}" srcOrd="1" destOrd="0" parTransId="{5B94F278-9088-49A0-884F-B6ABFC2FD821}" sibTransId="{39AA53C2-04A2-45F7-9D36-391156C2DE40}"/>
    <dgm:cxn modelId="{B5D3F689-C22D-4C4E-B09E-A5426D2FD964}" type="presOf" srcId="{38EA5E28-5358-4AFD-BE3F-57E581319727}" destId="{D4B31553-0399-4835-AB31-6F72A25AFDD4}" srcOrd="0" destOrd="0" presId="urn:microsoft.com/office/officeart/2005/8/layout/matrix1"/>
    <dgm:cxn modelId="{BC71DCB8-7430-4181-BE72-FBE473851306}" srcId="{84488C7F-3954-42F7-9A1A-CCDA534237EE}" destId="{38EA5E28-5358-4AFD-BE3F-57E581319727}" srcOrd="0" destOrd="0" parTransId="{D9E07A3B-1DD3-4D00-AD1B-D72F7A690AFF}" sibTransId="{42B9F029-D66E-44A7-BBA2-A1E52078E8D3}"/>
    <dgm:cxn modelId="{771D7EC2-DD9C-4E07-A5F9-9C61E66F53E3}" type="presOf" srcId="{B1C2181A-C2CF-47B7-A58D-D85BB149FEF0}" destId="{BE4573CB-6CAB-4384-9475-C6F7477DCA33}" srcOrd="0" destOrd="0" presId="urn:microsoft.com/office/officeart/2005/8/layout/matrix1"/>
    <dgm:cxn modelId="{B5B420D3-993C-45B2-82E2-3E9394EC5E21}" srcId="{440C4D56-A0DD-4216-AFA2-DE99F9D2D660}" destId="{84488C7F-3954-42F7-9A1A-CCDA534237EE}" srcOrd="0" destOrd="0" parTransId="{1FAF1C56-E696-4132-9E66-4E8A1AC68122}" sibTransId="{DC0D189A-9C63-4D7E-94DD-537B21C159CD}"/>
    <dgm:cxn modelId="{B2DFEBDF-F847-43F5-A50F-23691C0E13F1}" type="presOf" srcId="{9ADD7983-52C1-4707-9AAD-B4173C0B581F}" destId="{486489F6-D062-4D53-96CE-4FD3CFA49CB2}" srcOrd="1" destOrd="0" presId="urn:microsoft.com/office/officeart/2005/8/layout/matrix1"/>
    <dgm:cxn modelId="{517426E9-B693-44D1-8F4C-AB4011E9C1C0}" srcId="{84488C7F-3954-42F7-9A1A-CCDA534237EE}" destId="{9ADD7983-52C1-4707-9AAD-B4173C0B581F}" srcOrd="3" destOrd="0" parTransId="{8FF25BE4-2DA0-42C0-B3B8-2DBEB4EC173E}" sibTransId="{8E35C938-9479-4470-87AE-2CD630419057}"/>
    <dgm:cxn modelId="{57757FE9-BD6A-4D66-A6B0-A64F15549926}" type="presOf" srcId="{440C4D56-A0DD-4216-AFA2-DE99F9D2D660}" destId="{B0032A55-ACEB-4049-97C0-A8F95834526E}" srcOrd="0" destOrd="0" presId="urn:microsoft.com/office/officeart/2005/8/layout/matrix1"/>
    <dgm:cxn modelId="{35FE22E3-58E3-4953-A806-4D791BF4991B}" type="presParOf" srcId="{B0032A55-ACEB-4049-97C0-A8F95834526E}" destId="{2A906B5F-3348-451D-9CC7-523FB54E671E}" srcOrd="0" destOrd="0" presId="urn:microsoft.com/office/officeart/2005/8/layout/matrix1"/>
    <dgm:cxn modelId="{CAADF9D1-2B08-416A-8F6C-53CA56742123}" type="presParOf" srcId="{2A906B5F-3348-451D-9CC7-523FB54E671E}" destId="{D4B31553-0399-4835-AB31-6F72A25AFDD4}" srcOrd="0" destOrd="0" presId="urn:microsoft.com/office/officeart/2005/8/layout/matrix1"/>
    <dgm:cxn modelId="{2700A903-EEEE-409A-A5C2-F415FAF5EB18}" type="presParOf" srcId="{2A906B5F-3348-451D-9CC7-523FB54E671E}" destId="{71B75788-621F-4761-9FB5-91473E1DAECD}" srcOrd="1" destOrd="0" presId="urn:microsoft.com/office/officeart/2005/8/layout/matrix1"/>
    <dgm:cxn modelId="{34BF17B7-8A5A-4CD7-A64B-8C932DEA2BC5}" type="presParOf" srcId="{2A906B5F-3348-451D-9CC7-523FB54E671E}" destId="{8A3F6916-2552-4DEA-933E-336FAF808628}" srcOrd="2" destOrd="0" presId="urn:microsoft.com/office/officeart/2005/8/layout/matrix1"/>
    <dgm:cxn modelId="{DC023537-FE67-4B21-AD49-687C1318CD0B}" type="presParOf" srcId="{2A906B5F-3348-451D-9CC7-523FB54E671E}" destId="{6D261977-5159-423A-9742-C151A1177D50}" srcOrd="3" destOrd="0" presId="urn:microsoft.com/office/officeart/2005/8/layout/matrix1"/>
    <dgm:cxn modelId="{17638B52-A8AE-40F2-80BD-58BF1BB17848}" type="presParOf" srcId="{2A906B5F-3348-451D-9CC7-523FB54E671E}" destId="{BE4573CB-6CAB-4384-9475-C6F7477DCA33}" srcOrd="4" destOrd="0" presId="urn:microsoft.com/office/officeart/2005/8/layout/matrix1"/>
    <dgm:cxn modelId="{45ABD69D-8F08-4C78-B7E6-7F7337B26F3E}" type="presParOf" srcId="{2A906B5F-3348-451D-9CC7-523FB54E671E}" destId="{19E1D8A8-4E0A-4306-BB60-9C6C55095BC4}" srcOrd="5" destOrd="0" presId="urn:microsoft.com/office/officeart/2005/8/layout/matrix1"/>
    <dgm:cxn modelId="{6FCF77FF-5F3B-4F7C-8FCE-FFB2DE88259A}" type="presParOf" srcId="{2A906B5F-3348-451D-9CC7-523FB54E671E}" destId="{5BBC9F77-7895-4305-BCA5-7CA42FE26C15}" srcOrd="6" destOrd="0" presId="urn:microsoft.com/office/officeart/2005/8/layout/matrix1"/>
    <dgm:cxn modelId="{0D0514DC-52AD-41E0-A403-EC97509F27A7}" type="presParOf" srcId="{2A906B5F-3348-451D-9CC7-523FB54E671E}" destId="{486489F6-D062-4D53-96CE-4FD3CFA49CB2}" srcOrd="7" destOrd="0" presId="urn:microsoft.com/office/officeart/2005/8/layout/matrix1"/>
    <dgm:cxn modelId="{8E8B867D-3E5E-4BD5-9E16-E613C7A3F4A5}" type="presParOf" srcId="{B0032A55-ACEB-4049-97C0-A8F95834526E}" destId="{EC595D22-8443-4C8F-A5AD-A771F54E0302}"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357A161-F0DE-4FAF-B669-4DFA0280F219}" type="doc">
      <dgm:prSet loTypeId="urn:microsoft.com/office/officeart/2005/8/layout/matrix1" loCatId="matrix" qsTypeId="urn:microsoft.com/office/officeart/2005/8/quickstyle/simple1" qsCatId="simple" csTypeId="urn:microsoft.com/office/officeart/2005/8/colors/accent3_2" csCatId="accent3" phldr="1"/>
      <dgm:spPr/>
      <dgm:t>
        <a:bodyPr/>
        <a:lstStyle/>
        <a:p>
          <a:endParaRPr lang="en-US"/>
        </a:p>
      </dgm:t>
    </dgm:pt>
    <dgm:pt modelId="{6E6641B3-5E74-4815-AC9F-4637E5959F4F}">
      <dgm:prSet phldrT="[Text]"/>
      <dgm:spPr/>
      <dgm:t>
        <a:bodyPr/>
        <a:lstStyle/>
        <a:p>
          <a:r>
            <a:rPr lang="en-US" dirty="0" err="1"/>
            <a:t>Selftext</a:t>
          </a:r>
          <a:endParaRPr lang="en-US" dirty="0"/>
        </a:p>
      </dgm:t>
    </dgm:pt>
    <dgm:pt modelId="{66491C11-46E6-4CB7-8B62-6238299E0747}" type="parTrans" cxnId="{C8A599DC-8AD9-46D4-99C0-0B5D98A4BD76}">
      <dgm:prSet/>
      <dgm:spPr/>
      <dgm:t>
        <a:bodyPr/>
        <a:lstStyle/>
        <a:p>
          <a:endParaRPr lang="en-US"/>
        </a:p>
      </dgm:t>
    </dgm:pt>
    <dgm:pt modelId="{BEF0AE4F-7793-4D69-ADBC-A90DBADC9781}" type="sibTrans" cxnId="{C8A599DC-8AD9-46D4-99C0-0B5D98A4BD76}">
      <dgm:prSet/>
      <dgm:spPr/>
      <dgm:t>
        <a:bodyPr/>
        <a:lstStyle/>
        <a:p>
          <a:endParaRPr lang="en-US"/>
        </a:p>
      </dgm:t>
    </dgm:pt>
    <dgm:pt modelId="{72089713-1169-45F5-804E-CD0AD217FF94}">
      <dgm:prSet phldrT="[Text]"/>
      <dgm:spPr/>
      <dgm:t>
        <a:bodyPr/>
        <a:lstStyle/>
        <a:p>
          <a:r>
            <a:rPr lang="en-US" dirty="0"/>
            <a:t>Dog</a:t>
          </a:r>
        </a:p>
      </dgm:t>
    </dgm:pt>
    <dgm:pt modelId="{53A1DA01-DF4C-40C2-8017-20E51E052219}" type="parTrans" cxnId="{A1AA5000-B159-49B3-ADAB-996C59DEA775}">
      <dgm:prSet/>
      <dgm:spPr/>
      <dgm:t>
        <a:bodyPr/>
        <a:lstStyle/>
        <a:p>
          <a:endParaRPr lang="en-US"/>
        </a:p>
      </dgm:t>
    </dgm:pt>
    <dgm:pt modelId="{CC40DDD0-933C-4E1E-B160-802C79481CCF}" type="sibTrans" cxnId="{A1AA5000-B159-49B3-ADAB-996C59DEA775}">
      <dgm:prSet/>
      <dgm:spPr/>
      <dgm:t>
        <a:bodyPr/>
        <a:lstStyle/>
        <a:p>
          <a:endParaRPr lang="en-US"/>
        </a:p>
      </dgm:t>
    </dgm:pt>
    <dgm:pt modelId="{94C572D7-D86A-4649-A91C-3526AF2C8565}">
      <dgm:prSet phldrT="[Text]"/>
      <dgm:spPr/>
      <dgm:t>
        <a:bodyPr/>
        <a:lstStyle/>
        <a:p>
          <a:r>
            <a:rPr lang="en-US" dirty="0"/>
            <a:t>Not</a:t>
          </a:r>
        </a:p>
      </dgm:t>
    </dgm:pt>
    <dgm:pt modelId="{631621A5-65C0-4286-8A9F-6E49BFC95DCA}" type="parTrans" cxnId="{7D116959-7FD5-4E93-8754-81CBEB9C5315}">
      <dgm:prSet/>
      <dgm:spPr/>
      <dgm:t>
        <a:bodyPr/>
        <a:lstStyle/>
        <a:p>
          <a:endParaRPr lang="en-US"/>
        </a:p>
      </dgm:t>
    </dgm:pt>
    <dgm:pt modelId="{0B0B3BFF-50F2-4413-8B9B-67126B2A919A}" type="sibTrans" cxnId="{7D116959-7FD5-4E93-8754-81CBEB9C5315}">
      <dgm:prSet/>
      <dgm:spPr/>
      <dgm:t>
        <a:bodyPr/>
        <a:lstStyle/>
        <a:p>
          <a:endParaRPr lang="en-US"/>
        </a:p>
      </dgm:t>
    </dgm:pt>
    <dgm:pt modelId="{06CB965C-5295-43B4-910E-563904146A53}">
      <dgm:prSet phldrT="[Text]"/>
      <dgm:spPr/>
      <dgm:t>
        <a:bodyPr/>
        <a:lstStyle/>
        <a:p>
          <a:r>
            <a:rPr lang="en-US" dirty="0"/>
            <a:t>Out</a:t>
          </a:r>
        </a:p>
      </dgm:t>
    </dgm:pt>
    <dgm:pt modelId="{E4D3B7FD-A04A-4743-AB49-517A7536FC06}" type="parTrans" cxnId="{4C9FC945-ED2F-4B5F-BBF2-39C4A211F178}">
      <dgm:prSet/>
      <dgm:spPr/>
      <dgm:t>
        <a:bodyPr/>
        <a:lstStyle/>
        <a:p>
          <a:endParaRPr lang="en-US"/>
        </a:p>
      </dgm:t>
    </dgm:pt>
    <dgm:pt modelId="{81C68E1A-5A66-43AA-8C9D-35C57C0194D1}" type="sibTrans" cxnId="{4C9FC945-ED2F-4B5F-BBF2-39C4A211F178}">
      <dgm:prSet/>
      <dgm:spPr/>
      <dgm:t>
        <a:bodyPr/>
        <a:lstStyle/>
        <a:p>
          <a:endParaRPr lang="en-US"/>
        </a:p>
      </dgm:t>
    </dgm:pt>
    <dgm:pt modelId="{33D669AC-EFF6-4C86-A4A3-0FA18CF4D7D6}">
      <dgm:prSet phldrT="[Text]"/>
      <dgm:spPr/>
      <dgm:t>
        <a:bodyPr/>
        <a:lstStyle/>
        <a:p>
          <a:r>
            <a:rPr lang="en-US" dirty="0"/>
            <a:t>Dogs</a:t>
          </a:r>
        </a:p>
      </dgm:t>
    </dgm:pt>
    <dgm:pt modelId="{91AAB240-2253-4B88-8F66-580918F6B18A}" type="parTrans" cxnId="{13717DA8-B518-4505-975C-C1039E043FE5}">
      <dgm:prSet/>
      <dgm:spPr/>
      <dgm:t>
        <a:bodyPr/>
        <a:lstStyle/>
        <a:p>
          <a:endParaRPr lang="en-US"/>
        </a:p>
      </dgm:t>
    </dgm:pt>
    <dgm:pt modelId="{FC7BA750-6F00-4648-B7DB-4258DA777967}" type="sibTrans" cxnId="{13717DA8-B518-4505-975C-C1039E043FE5}">
      <dgm:prSet/>
      <dgm:spPr/>
      <dgm:t>
        <a:bodyPr/>
        <a:lstStyle/>
        <a:p>
          <a:endParaRPr lang="en-US"/>
        </a:p>
      </dgm:t>
    </dgm:pt>
    <dgm:pt modelId="{999F7939-1FA7-4FDB-B70A-4178AC6631EE}" type="pres">
      <dgm:prSet presAssocID="{8357A161-F0DE-4FAF-B669-4DFA0280F219}" presName="diagram" presStyleCnt="0">
        <dgm:presLayoutVars>
          <dgm:chMax val="1"/>
          <dgm:dir/>
          <dgm:animLvl val="ctr"/>
          <dgm:resizeHandles val="exact"/>
        </dgm:presLayoutVars>
      </dgm:prSet>
      <dgm:spPr/>
    </dgm:pt>
    <dgm:pt modelId="{CE941737-65EA-46CE-8CB9-6BB5BFB41F4E}" type="pres">
      <dgm:prSet presAssocID="{8357A161-F0DE-4FAF-B669-4DFA0280F219}" presName="matrix" presStyleCnt="0"/>
      <dgm:spPr/>
    </dgm:pt>
    <dgm:pt modelId="{4DDF193F-6F6F-4F08-91A1-99CA75F78923}" type="pres">
      <dgm:prSet presAssocID="{8357A161-F0DE-4FAF-B669-4DFA0280F219}" presName="tile1" presStyleLbl="node1" presStyleIdx="0" presStyleCnt="4"/>
      <dgm:spPr/>
    </dgm:pt>
    <dgm:pt modelId="{B8E512AA-1F95-49A5-9108-35645F5178E5}" type="pres">
      <dgm:prSet presAssocID="{8357A161-F0DE-4FAF-B669-4DFA0280F219}" presName="tile1text" presStyleLbl="node1" presStyleIdx="0" presStyleCnt="4">
        <dgm:presLayoutVars>
          <dgm:chMax val="0"/>
          <dgm:chPref val="0"/>
          <dgm:bulletEnabled val="1"/>
        </dgm:presLayoutVars>
      </dgm:prSet>
      <dgm:spPr/>
    </dgm:pt>
    <dgm:pt modelId="{B6169EDB-4249-48C8-B052-FBC2F3AF3100}" type="pres">
      <dgm:prSet presAssocID="{8357A161-F0DE-4FAF-B669-4DFA0280F219}" presName="tile2" presStyleLbl="node1" presStyleIdx="1" presStyleCnt="4"/>
      <dgm:spPr/>
    </dgm:pt>
    <dgm:pt modelId="{E8BC6401-AE4B-40FF-AE9C-71032797D5F9}" type="pres">
      <dgm:prSet presAssocID="{8357A161-F0DE-4FAF-B669-4DFA0280F219}" presName="tile2text" presStyleLbl="node1" presStyleIdx="1" presStyleCnt="4">
        <dgm:presLayoutVars>
          <dgm:chMax val="0"/>
          <dgm:chPref val="0"/>
          <dgm:bulletEnabled val="1"/>
        </dgm:presLayoutVars>
      </dgm:prSet>
      <dgm:spPr/>
    </dgm:pt>
    <dgm:pt modelId="{AC9CA325-0CC5-439B-BF91-DC5ABCA8B699}" type="pres">
      <dgm:prSet presAssocID="{8357A161-F0DE-4FAF-B669-4DFA0280F219}" presName="tile3" presStyleLbl="node1" presStyleIdx="2" presStyleCnt="4"/>
      <dgm:spPr/>
    </dgm:pt>
    <dgm:pt modelId="{4BF567D6-23E5-4F14-AA91-F1D3C9270BA8}" type="pres">
      <dgm:prSet presAssocID="{8357A161-F0DE-4FAF-B669-4DFA0280F219}" presName="tile3text" presStyleLbl="node1" presStyleIdx="2" presStyleCnt="4">
        <dgm:presLayoutVars>
          <dgm:chMax val="0"/>
          <dgm:chPref val="0"/>
          <dgm:bulletEnabled val="1"/>
        </dgm:presLayoutVars>
      </dgm:prSet>
      <dgm:spPr/>
    </dgm:pt>
    <dgm:pt modelId="{0A7891A2-BF3E-45CF-9C2A-ABACD93E42DE}" type="pres">
      <dgm:prSet presAssocID="{8357A161-F0DE-4FAF-B669-4DFA0280F219}" presName="tile4" presStyleLbl="node1" presStyleIdx="3" presStyleCnt="4"/>
      <dgm:spPr/>
    </dgm:pt>
    <dgm:pt modelId="{060FA3C4-8B49-45BE-A45F-F5EAC912565C}" type="pres">
      <dgm:prSet presAssocID="{8357A161-F0DE-4FAF-B669-4DFA0280F219}" presName="tile4text" presStyleLbl="node1" presStyleIdx="3" presStyleCnt="4">
        <dgm:presLayoutVars>
          <dgm:chMax val="0"/>
          <dgm:chPref val="0"/>
          <dgm:bulletEnabled val="1"/>
        </dgm:presLayoutVars>
      </dgm:prSet>
      <dgm:spPr/>
    </dgm:pt>
    <dgm:pt modelId="{09CCF072-B682-4E06-9B7C-42CA16FF7D8E}" type="pres">
      <dgm:prSet presAssocID="{8357A161-F0DE-4FAF-B669-4DFA0280F219}" presName="centerTile" presStyleLbl="fgShp" presStyleIdx="0" presStyleCnt="1" custLinFactNeighborX="0">
        <dgm:presLayoutVars>
          <dgm:chMax val="0"/>
          <dgm:chPref val="0"/>
        </dgm:presLayoutVars>
      </dgm:prSet>
      <dgm:spPr/>
    </dgm:pt>
  </dgm:ptLst>
  <dgm:cxnLst>
    <dgm:cxn modelId="{A1AA5000-B159-49B3-ADAB-996C59DEA775}" srcId="{6E6641B3-5E74-4815-AC9F-4637E5959F4F}" destId="{72089713-1169-45F5-804E-CD0AD217FF94}" srcOrd="0" destOrd="0" parTransId="{53A1DA01-DF4C-40C2-8017-20E51E052219}" sibTransId="{CC40DDD0-933C-4E1E-B160-802C79481CCF}"/>
    <dgm:cxn modelId="{D79EC80A-68DA-44F9-A5EB-390471A1544A}" type="presOf" srcId="{33D669AC-EFF6-4C86-A4A3-0FA18CF4D7D6}" destId="{060FA3C4-8B49-45BE-A45F-F5EAC912565C}" srcOrd="1" destOrd="0" presId="urn:microsoft.com/office/officeart/2005/8/layout/matrix1"/>
    <dgm:cxn modelId="{3EC07925-E31D-4C60-8F17-4F32E48D120C}" type="presOf" srcId="{72089713-1169-45F5-804E-CD0AD217FF94}" destId="{B8E512AA-1F95-49A5-9108-35645F5178E5}" srcOrd="1" destOrd="0" presId="urn:microsoft.com/office/officeart/2005/8/layout/matrix1"/>
    <dgm:cxn modelId="{095ED15B-9D71-49F4-A43C-80F012CC2E82}" type="presOf" srcId="{06CB965C-5295-43B4-910E-563904146A53}" destId="{4BF567D6-23E5-4F14-AA91-F1D3C9270BA8}" srcOrd="1" destOrd="0" presId="urn:microsoft.com/office/officeart/2005/8/layout/matrix1"/>
    <dgm:cxn modelId="{95AC8461-D3D0-45BA-9F39-0DD493490AE2}" type="presOf" srcId="{72089713-1169-45F5-804E-CD0AD217FF94}" destId="{4DDF193F-6F6F-4F08-91A1-99CA75F78923}" srcOrd="0" destOrd="0" presId="urn:microsoft.com/office/officeart/2005/8/layout/matrix1"/>
    <dgm:cxn modelId="{4C9FC945-ED2F-4B5F-BBF2-39C4A211F178}" srcId="{6E6641B3-5E74-4815-AC9F-4637E5959F4F}" destId="{06CB965C-5295-43B4-910E-563904146A53}" srcOrd="2" destOrd="0" parTransId="{E4D3B7FD-A04A-4743-AB49-517A7536FC06}" sibTransId="{81C68E1A-5A66-43AA-8C9D-35C57C0194D1}"/>
    <dgm:cxn modelId="{DF316A72-AB59-4CC0-8C20-DF13ED70C441}" type="presOf" srcId="{6E6641B3-5E74-4815-AC9F-4637E5959F4F}" destId="{09CCF072-B682-4E06-9B7C-42CA16FF7D8E}" srcOrd="0" destOrd="0" presId="urn:microsoft.com/office/officeart/2005/8/layout/matrix1"/>
    <dgm:cxn modelId="{7D116959-7FD5-4E93-8754-81CBEB9C5315}" srcId="{6E6641B3-5E74-4815-AC9F-4637E5959F4F}" destId="{94C572D7-D86A-4649-A91C-3526AF2C8565}" srcOrd="1" destOrd="0" parTransId="{631621A5-65C0-4286-8A9F-6E49BFC95DCA}" sibTransId="{0B0B3BFF-50F2-4413-8B9B-67126B2A919A}"/>
    <dgm:cxn modelId="{BB10CB91-5AF5-4EE2-9E10-0BD50A37C4B6}" type="presOf" srcId="{06CB965C-5295-43B4-910E-563904146A53}" destId="{AC9CA325-0CC5-439B-BF91-DC5ABCA8B699}" srcOrd="0" destOrd="0" presId="urn:microsoft.com/office/officeart/2005/8/layout/matrix1"/>
    <dgm:cxn modelId="{2877A6A3-2F99-4C17-9CAB-84F90FDED210}" type="presOf" srcId="{94C572D7-D86A-4649-A91C-3526AF2C8565}" destId="{B6169EDB-4249-48C8-B052-FBC2F3AF3100}" srcOrd="0" destOrd="0" presId="urn:microsoft.com/office/officeart/2005/8/layout/matrix1"/>
    <dgm:cxn modelId="{13717DA8-B518-4505-975C-C1039E043FE5}" srcId="{6E6641B3-5E74-4815-AC9F-4637E5959F4F}" destId="{33D669AC-EFF6-4C86-A4A3-0FA18CF4D7D6}" srcOrd="3" destOrd="0" parTransId="{91AAB240-2253-4B88-8F66-580918F6B18A}" sibTransId="{FC7BA750-6F00-4648-B7DB-4258DA777967}"/>
    <dgm:cxn modelId="{AD4850DA-D594-4F3C-BB34-C535F4F6B9EF}" type="presOf" srcId="{8357A161-F0DE-4FAF-B669-4DFA0280F219}" destId="{999F7939-1FA7-4FDB-B70A-4178AC6631EE}" srcOrd="0" destOrd="0" presId="urn:microsoft.com/office/officeart/2005/8/layout/matrix1"/>
    <dgm:cxn modelId="{C8A599DC-8AD9-46D4-99C0-0B5D98A4BD76}" srcId="{8357A161-F0DE-4FAF-B669-4DFA0280F219}" destId="{6E6641B3-5E74-4815-AC9F-4637E5959F4F}" srcOrd="0" destOrd="0" parTransId="{66491C11-46E6-4CB7-8B62-6238299E0747}" sibTransId="{BEF0AE4F-7793-4D69-ADBC-A90DBADC9781}"/>
    <dgm:cxn modelId="{8B52CBE7-F51C-49BB-B62E-A9D1EC7CAE4D}" type="presOf" srcId="{94C572D7-D86A-4649-A91C-3526AF2C8565}" destId="{E8BC6401-AE4B-40FF-AE9C-71032797D5F9}" srcOrd="1" destOrd="0" presId="urn:microsoft.com/office/officeart/2005/8/layout/matrix1"/>
    <dgm:cxn modelId="{2270BDEB-09DF-49B2-B87F-3442D9079CC9}" type="presOf" srcId="{33D669AC-EFF6-4C86-A4A3-0FA18CF4D7D6}" destId="{0A7891A2-BF3E-45CF-9C2A-ABACD93E42DE}" srcOrd="0" destOrd="0" presId="urn:microsoft.com/office/officeart/2005/8/layout/matrix1"/>
    <dgm:cxn modelId="{873A35E9-9F87-452B-8220-B855D4324E2F}" type="presParOf" srcId="{999F7939-1FA7-4FDB-B70A-4178AC6631EE}" destId="{CE941737-65EA-46CE-8CB9-6BB5BFB41F4E}" srcOrd="0" destOrd="0" presId="urn:microsoft.com/office/officeart/2005/8/layout/matrix1"/>
    <dgm:cxn modelId="{E16A3AC0-BC27-432B-A800-86A945DA09D9}" type="presParOf" srcId="{CE941737-65EA-46CE-8CB9-6BB5BFB41F4E}" destId="{4DDF193F-6F6F-4F08-91A1-99CA75F78923}" srcOrd="0" destOrd="0" presId="urn:microsoft.com/office/officeart/2005/8/layout/matrix1"/>
    <dgm:cxn modelId="{80EBA38A-E84F-44A6-BC0B-E20A5BCDF4E3}" type="presParOf" srcId="{CE941737-65EA-46CE-8CB9-6BB5BFB41F4E}" destId="{B8E512AA-1F95-49A5-9108-35645F5178E5}" srcOrd="1" destOrd="0" presId="urn:microsoft.com/office/officeart/2005/8/layout/matrix1"/>
    <dgm:cxn modelId="{7AEB98BE-DB9B-4586-BE94-D9DA27B9B799}" type="presParOf" srcId="{CE941737-65EA-46CE-8CB9-6BB5BFB41F4E}" destId="{B6169EDB-4249-48C8-B052-FBC2F3AF3100}" srcOrd="2" destOrd="0" presId="urn:microsoft.com/office/officeart/2005/8/layout/matrix1"/>
    <dgm:cxn modelId="{31065BD2-0925-473F-8A90-9EF72C4B01A4}" type="presParOf" srcId="{CE941737-65EA-46CE-8CB9-6BB5BFB41F4E}" destId="{E8BC6401-AE4B-40FF-AE9C-71032797D5F9}" srcOrd="3" destOrd="0" presId="urn:microsoft.com/office/officeart/2005/8/layout/matrix1"/>
    <dgm:cxn modelId="{95912E9A-2EED-438E-ADB8-08DA4C96DD9F}" type="presParOf" srcId="{CE941737-65EA-46CE-8CB9-6BB5BFB41F4E}" destId="{AC9CA325-0CC5-439B-BF91-DC5ABCA8B699}" srcOrd="4" destOrd="0" presId="urn:microsoft.com/office/officeart/2005/8/layout/matrix1"/>
    <dgm:cxn modelId="{0590B30C-3166-4BE8-AEC3-DC827C0CB5EA}" type="presParOf" srcId="{CE941737-65EA-46CE-8CB9-6BB5BFB41F4E}" destId="{4BF567D6-23E5-4F14-AA91-F1D3C9270BA8}" srcOrd="5" destOrd="0" presId="urn:microsoft.com/office/officeart/2005/8/layout/matrix1"/>
    <dgm:cxn modelId="{EF987EA5-9B9F-4DBD-AE51-DAE069364A53}" type="presParOf" srcId="{CE941737-65EA-46CE-8CB9-6BB5BFB41F4E}" destId="{0A7891A2-BF3E-45CF-9C2A-ABACD93E42DE}" srcOrd="6" destOrd="0" presId="urn:microsoft.com/office/officeart/2005/8/layout/matrix1"/>
    <dgm:cxn modelId="{A29B2398-C706-40C8-930E-EC9B4A1BE34F}" type="presParOf" srcId="{CE941737-65EA-46CE-8CB9-6BB5BFB41F4E}" destId="{060FA3C4-8B49-45BE-A45F-F5EAC912565C}" srcOrd="7" destOrd="0" presId="urn:microsoft.com/office/officeart/2005/8/layout/matrix1"/>
    <dgm:cxn modelId="{59F6E4CA-74A9-4D36-ABA5-7FD1673FB871}" type="presParOf" srcId="{999F7939-1FA7-4FDB-B70A-4178AC6631EE}" destId="{09CCF072-B682-4E06-9B7C-42CA16FF7D8E}" srcOrd="1" destOrd="0" presId="urn:microsoft.com/office/officeart/2005/8/layout/matrix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CF73EF-106C-4B09-A497-74D734EC455E}" type="doc">
      <dgm:prSet loTypeId="urn:microsoft.com/office/officeart/2005/8/layout/chevron2" loCatId="process" qsTypeId="urn:microsoft.com/office/officeart/2005/8/quickstyle/simple1" qsCatId="simple" csTypeId="urn:microsoft.com/office/officeart/2005/8/colors/accent2_2" csCatId="accent2" phldr="1"/>
      <dgm:spPr/>
      <dgm:t>
        <a:bodyPr/>
        <a:lstStyle/>
        <a:p>
          <a:endParaRPr lang="en-US"/>
        </a:p>
      </dgm:t>
    </dgm:pt>
    <dgm:pt modelId="{9D64133C-D017-424F-BB1A-814544EE0C95}">
      <dgm:prSet phldrT="[Text]"/>
      <dgm:spPr/>
      <dgm:t>
        <a:bodyPr/>
        <a:lstStyle/>
        <a:p>
          <a:r>
            <a:rPr lang="en-US" dirty="0"/>
            <a:t>Column Transformer</a:t>
          </a:r>
        </a:p>
      </dgm:t>
    </dgm:pt>
    <dgm:pt modelId="{0785CD06-1975-4D85-9F2D-43A4436CD2AF}" type="parTrans" cxnId="{B65F8E02-12B7-4BAC-9D1F-757AB72D9DD5}">
      <dgm:prSet/>
      <dgm:spPr/>
      <dgm:t>
        <a:bodyPr/>
        <a:lstStyle/>
        <a:p>
          <a:endParaRPr lang="en-US"/>
        </a:p>
      </dgm:t>
    </dgm:pt>
    <dgm:pt modelId="{522335F5-44BB-4202-A8C2-74562A99674B}" type="sibTrans" cxnId="{B65F8E02-12B7-4BAC-9D1F-757AB72D9DD5}">
      <dgm:prSet/>
      <dgm:spPr/>
      <dgm:t>
        <a:bodyPr/>
        <a:lstStyle/>
        <a:p>
          <a:endParaRPr lang="en-US"/>
        </a:p>
      </dgm:t>
    </dgm:pt>
    <dgm:pt modelId="{FB4F4B7D-3D00-4606-AFF7-11777202A271}">
      <dgm:prSet phldrT="[Text]"/>
      <dgm:spPr/>
      <dgm:t>
        <a:bodyPr/>
        <a:lstStyle/>
        <a:p>
          <a:r>
            <a:rPr lang="en-US" dirty="0"/>
            <a:t>Count Vectorizer</a:t>
          </a:r>
        </a:p>
      </dgm:t>
    </dgm:pt>
    <dgm:pt modelId="{3682EE2F-FD44-4445-8DBD-B09146793C24}" type="parTrans" cxnId="{B460DB1D-EF1E-4A9C-8D33-588407EBA06C}">
      <dgm:prSet/>
      <dgm:spPr/>
      <dgm:t>
        <a:bodyPr/>
        <a:lstStyle/>
        <a:p>
          <a:endParaRPr lang="en-US"/>
        </a:p>
      </dgm:t>
    </dgm:pt>
    <dgm:pt modelId="{66B0431A-BA53-4A24-97A0-DEAC5B0CAABD}" type="sibTrans" cxnId="{B460DB1D-EF1E-4A9C-8D33-588407EBA06C}">
      <dgm:prSet/>
      <dgm:spPr/>
      <dgm:t>
        <a:bodyPr/>
        <a:lstStyle/>
        <a:p>
          <a:endParaRPr lang="en-US"/>
        </a:p>
      </dgm:t>
    </dgm:pt>
    <dgm:pt modelId="{237545F5-A79C-4C74-9508-4FA85E5E76FE}">
      <dgm:prSet phldrT="[Text]"/>
      <dgm:spPr/>
      <dgm:t>
        <a:bodyPr/>
        <a:lstStyle/>
        <a:p>
          <a:r>
            <a:rPr lang="en-US" dirty="0"/>
            <a:t>Standard Scaler</a:t>
          </a:r>
        </a:p>
      </dgm:t>
    </dgm:pt>
    <dgm:pt modelId="{BB1BF588-528C-45BE-9352-9A6B36BBDBDC}" type="parTrans" cxnId="{60318253-98ED-4BF1-A996-35CC6D88D53E}">
      <dgm:prSet/>
      <dgm:spPr/>
      <dgm:t>
        <a:bodyPr/>
        <a:lstStyle/>
        <a:p>
          <a:endParaRPr lang="en-US"/>
        </a:p>
      </dgm:t>
    </dgm:pt>
    <dgm:pt modelId="{22969C93-88DE-4547-ACF6-F9B38EFB612C}" type="sibTrans" cxnId="{60318253-98ED-4BF1-A996-35CC6D88D53E}">
      <dgm:prSet/>
      <dgm:spPr/>
      <dgm:t>
        <a:bodyPr/>
        <a:lstStyle/>
        <a:p>
          <a:endParaRPr lang="en-US"/>
        </a:p>
      </dgm:t>
    </dgm:pt>
    <dgm:pt modelId="{4F9C0290-C569-4C28-AA2D-623CD9632FED}">
      <dgm:prSet phldrT="[Text]"/>
      <dgm:spPr/>
      <dgm:t>
        <a:bodyPr/>
        <a:lstStyle/>
        <a:p>
          <a:r>
            <a:rPr lang="en-US" dirty="0"/>
            <a:t>Pipeline</a:t>
          </a:r>
        </a:p>
      </dgm:t>
    </dgm:pt>
    <dgm:pt modelId="{73222FA6-DA25-4AF4-96AA-EC8A1DDC7D2F}" type="parTrans" cxnId="{897FFDF4-1001-41DC-AE2D-F5E6073485F3}">
      <dgm:prSet/>
      <dgm:spPr/>
      <dgm:t>
        <a:bodyPr/>
        <a:lstStyle/>
        <a:p>
          <a:endParaRPr lang="en-US"/>
        </a:p>
      </dgm:t>
    </dgm:pt>
    <dgm:pt modelId="{DA6AC12D-6557-48CA-BF56-84B626115F11}" type="sibTrans" cxnId="{897FFDF4-1001-41DC-AE2D-F5E6073485F3}">
      <dgm:prSet/>
      <dgm:spPr/>
      <dgm:t>
        <a:bodyPr/>
        <a:lstStyle/>
        <a:p>
          <a:endParaRPr lang="en-US"/>
        </a:p>
      </dgm:t>
    </dgm:pt>
    <dgm:pt modelId="{E88E6BAC-C1FA-4285-9024-AB9DF366AD60}">
      <dgm:prSet phldrT="[Text]"/>
      <dgm:spPr/>
      <dgm:t>
        <a:bodyPr/>
        <a:lstStyle/>
        <a:p>
          <a:r>
            <a:rPr lang="en-US" dirty="0"/>
            <a:t>Column Transfer</a:t>
          </a:r>
        </a:p>
      </dgm:t>
    </dgm:pt>
    <dgm:pt modelId="{FDAC040B-2DE4-4571-9A1E-A8D821E45ACB}" type="parTrans" cxnId="{4C753CE8-290F-4316-93FB-DF37B86CAE28}">
      <dgm:prSet/>
      <dgm:spPr/>
      <dgm:t>
        <a:bodyPr/>
        <a:lstStyle/>
        <a:p>
          <a:endParaRPr lang="en-US"/>
        </a:p>
      </dgm:t>
    </dgm:pt>
    <dgm:pt modelId="{F64F4064-7D8C-45B8-8441-EECCFDB943FB}" type="sibTrans" cxnId="{4C753CE8-290F-4316-93FB-DF37B86CAE28}">
      <dgm:prSet/>
      <dgm:spPr/>
      <dgm:t>
        <a:bodyPr/>
        <a:lstStyle/>
        <a:p>
          <a:endParaRPr lang="en-US"/>
        </a:p>
      </dgm:t>
    </dgm:pt>
    <dgm:pt modelId="{38033B12-B9F2-43C6-92B1-AEFA2342A535}">
      <dgm:prSet phldrT="[Text]"/>
      <dgm:spPr/>
      <dgm:t>
        <a:bodyPr/>
        <a:lstStyle/>
        <a:p>
          <a:r>
            <a:rPr lang="en-US" dirty="0"/>
            <a:t>Classification Models</a:t>
          </a:r>
        </a:p>
      </dgm:t>
    </dgm:pt>
    <dgm:pt modelId="{9888898C-3632-4B90-947C-141DA94240BD}" type="parTrans" cxnId="{E97AA089-CA34-4575-9ED8-535D352477B7}">
      <dgm:prSet/>
      <dgm:spPr/>
      <dgm:t>
        <a:bodyPr/>
        <a:lstStyle/>
        <a:p>
          <a:endParaRPr lang="en-US"/>
        </a:p>
      </dgm:t>
    </dgm:pt>
    <dgm:pt modelId="{E0A58BAB-CB3C-468A-A2F3-DA2373D089A1}" type="sibTrans" cxnId="{E97AA089-CA34-4575-9ED8-535D352477B7}">
      <dgm:prSet/>
      <dgm:spPr/>
      <dgm:t>
        <a:bodyPr/>
        <a:lstStyle/>
        <a:p>
          <a:endParaRPr lang="en-US"/>
        </a:p>
      </dgm:t>
    </dgm:pt>
    <dgm:pt modelId="{508213D1-C94F-4EB8-8ECD-B874A3EBB4E8}">
      <dgm:prSet phldrT="[Text]"/>
      <dgm:spPr/>
      <dgm:t>
        <a:bodyPr/>
        <a:lstStyle/>
        <a:p>
          <a:r>
            <a:rPr lang="en-US" dirty="0"/>
            <a:t>Grid Search CV</a:t>
          </a:r>
        </a:p>
      </dgm:t>
    </dgm:pt>
    <dgm:pt modelId="{1C5C5830-133F-4CB9-80DD-D5AE80AB5C78}" type="parTrans" cxnId="{EF15A929-4EAF-435E-8244-66E7931A9130}">
      <dgm:prSet/>
      <dgm:spPr/>
      <dgm:t>
        <a:bodyPr/>
        <a:lstStyle/>
        <a:p>
          <a:endParaRPr lang="en-US"/>
        </a:p>
      </dgm:t>
    </dgm:pt>
    <dgm:pt modelId="{9B62959D-D215-4425-BE1F-D4A0F84852C0}" type="sibTrans" cxnId="{EF15A929-4EAF-435E-8244-66E7931A9130}">
      <dgm:prSet/>
      <dgm:spPr/>
      <dgm:t>
        <a:bodyPr/>
        <a:lstStyle/>
        <a:p>
          <a:endParaRPr lang="en-US"/>
        </a:p>
      </dgm:t>
    </dgm:pt>
    <dgm:pt modelId="{1562E47F-CA71-44DF-9460-AFCCE4FAB442}">
      <dgm:prSet phldrT="[Text]"/>
      <dgm:spPr/>
      <dgm:t>
        <a:bodyPr/>
        <a:lstStyle/>
        <a:p>
          <a:r>
            <a:rPr lang="en-US" dirty="0"/>
            <a:t>Parameters</a:t>
          </a:r>
        </a:p>
      </dgm:t>
    </dgm:pt>
    <dgm:pt modelId="{EF478B6E-7683-45A2-9CA1-C7E427676755}" type="parTrans" cxnId="{14379CBC-964D-40CB-B5A9-BC3717C546A6}">
      <dgm:prSet/>
      <dgm:spPr/>
      <dgm:t>
        <a:bodyPr/>
        <a:lstStyle/>
        <a:p>
          <a:endParaRPr lang="en-US"/>
        </a:p>
      </dgm:t>
    </dgm:pt>
    <dgm:pt modelId="{34DDF50F-2EAE-4E6B-963F-0970F33AF52F}" type="sibTrans" cxnId="{14379CBC-964D-40CB-B5A9-BC3717C546A6}">
      <dgm:prSet/>
      <dgm:spPr/>
      <dgm:t>
        <a:bodyPr/>
        <a:lstStyle/>
        <a:p>
          <a:endParaRPr lang="en-US"/>
        </a:p>
      </dgm:t>
    </dgm:pt>
    <dgm:pt modelId="{E158BF05-9C42-49E6-8C99-A055B54D2636}">
      <dgm:prSet phldrT="[Text]"/>
      <dgm:spPr/>
      <dgm:t>
        <a:bodyPr/>
        <a:lstStyle/>
        <a:p>
          <a:r>
            <a:rPr lang="en-US" dirty="0"/>
            <a:t>Fit, Best Score, &amp; Best params</a:t>
          </a:r>
        </a:p>
      </dgm:t>
    </dgm:pt>
    <dgm:pt modelId="{5121DC18-0171-4429-9CEA-C95682E06594}" type="parTrans" cxnId="{D97479BD-5BC3-4DAD-B797-8B32D02DF5E8}">
      <dgm:prSet/>
      <dgm:spPr/>
      <dgm:t>
        <a:bodyPr/>
        <a:lstStyle/>
        <a:p>
          <a:endParaRPr lang="en-US"/>
        </a:p>
      </dgm:t>
    </dgm:pt>
    <dgm:pt modelId="{F85A190C-4BB2-4644-BB06-F818A7BA847C}" type="sibTrans" cxnId="{D97479BD-5BC3-4DAD-B797-8B32D02DF5E8}">
      <dgm:prSet/>
      <dgm:spPr/>
      <dgm:t>
        <a:bodyPr/>
        <a:lstStyle/>
        <a:p>
          <a:endParaRPr lang="en-US"/>
        </a:p>
      </dgm:t>
    </dgm:pt>
    <dgm:pt modelId="{AD2B8C09-7F3D-4627-8285-73E04C105C2C}" type="pres">
      <dgm:prSet presAssocID="{87CF73EF-106C-4B09-A497-74D734EC455E}" presName="linearFlow" presStyleCnt="0">
        <dgm:presLayoutVars>
          <dgm:dir/>
          <dgm:animLvl val="lvl"/>
          <dgm:resizeHandles val="exact"/>
        </dgm:presLayoutVars>
      </dgm:prSet>
      <dgm:spPr/>
    </dgm:pt>
    <dgm:pt modelId="{ED54EFDD-4F2E-4CC9-81AC-2E291D16F0AC}" type="pres">
      <dgm:prSet presAssocID="{9D64133C-D017-424F-BB1A-814544EE0C95}" presName="composite" presStyleCnt="0"/>
      <dgm:spPr/>
    </dgm:pt>
    <dgm:pt modelId="{D1B69474-791A-4F0F-B937-0254FAEBFF9A}" type="pres">
      <dgm:prSet presAssocID="{9D64133C-D017-424F-BB1A-814544EE0C95}" presName="parentText" presStyleLbl="alignNode1" presStyleIdx="0" presStyleCnt="3">
        <dgm:presLayoutVars>
          <dgm:chMax val="1"/>
          <dgm:bulletEnabled val="1"/>
        </dgm:presLayoutVars>
      </dgm:prSet>
      <dgm:spPr/>
    </dgm:pt>
    <dgm:pt modelId="{2E37A3B3-F691-45C7-B892-A9387265B899}" type="pres">
      <dgm:prSet presAssocID="{9D64133C-D017-424F-BB1A-814544EE0C95}" presName="descendantText" presStyleLbl="alignAcc1" presStyleIdx="0" presStyleCnt="3">
        <dgm:presLayoutVars>
          <dgm:bulletEnabled val="1"/>
        </dgm:presLayoutVars>
      </dgm:prSet>
      <dgm:spPr/>
    </dgm:pt>
    <dgm:pt modelId="{9749D8DE-1398-44F6-824F-4E714B2FBA4B}" type="pres">
      <dgm:prSet presAssocID="{522335F5-44BB-4202-A8C2-74562A99674B}" presName="sp" presStyleCnt="0"/>
      <dgm:spPr/>
    </dgm:pt>
    <dgm:pt modelId="{EE8DE372-4461-4AFC-88DA-69755649A032}" type="pres">
      <dgm:prSet presAssocID="{4F9C0290-C569-4C28-AA2D-623CD9632FED}" presName="composite" presStyleCnt="0"/>
      <dgm:spPr/>
    </dgm:pt>
    <dgm:pt modelId="{F6A99C04-428F-4B4A-A5A4-7406B09DF37D}" type="pres">
      <dgm:prSet presAssocID="{4F9C0290-C569-4C28-AA2D-623CD9632FED}" presName="parentText" presStyleLbl="alignNode1" presStyleIdx="1" presStyleCnt="3">
        <dgm:presLayoutVars>
          <dgm:chMax val="1"/>
          <dgm:bulletEnabled val="1"/>
        </dgm:presLayoutVars>
      </dgm:prSet>
      <dgm:spPr/>
    </dgm:pt>
    <dgm:pt modelId="{D70BD810-8C64-4BF3-B87A-4F91DBAB6225}" type="pres">
      <dgm:prSet presAssocID="{4F9C0290-C569-4C28-AA2D-623CD9632FED}" presName="descendantText" presStyleLbl="alignAcc1" presStyleIdx="1" presStyleCnt="3">
        <dgm:presLayoutVars>
          <dgm:bulletEnabled val="1"/>
        </dgm:presLayoutVars>
      </dgm:prSet>
      <dgm:spPr/>
    </dgm:pt>
    <dgm:pt modelId="{1BF4BD88-A9C9-44E0-8865-B6C3CC283596}" type="pres">
      <dgm:prSet presAssocID="{DA6AC12D-6557-48CA-BF56-84B626115F11}" presName="sp" presStyleCnt="0"/>
      <dgm:spPr/>
    </dgm:pt>
    <dgm:pt modelId="{F86F8D8F-37E1-49C8-8256-D88286991A78}" type="pres">
      <dgm:prSet presAssocID="{508213D1-C94F-4EB8-8ECD-B874A3EBB4E8}" presName="composite" presStyleCnt="0"/>
      <dgm:spPr/>
    </dgm:pt>
    <dgm:pt modelId="{87C61AEA-2CB6-4301-AFF6-0F3BD00111FE}" type="pres">
      <dgm:prSet presAssocID="{508213D1-C94F-4EB8-8ECD-B874A3EBB4E8}" presName="parentText" presStyleLbl="alignNode1" presStyleIdx="2" presStyleCnt="3">
        <dgm:presLayoutVars>
          <dgm:chMax val="1"/>
          <dgm:bulletEnabled val="1"/>
        </dgm:presLayoutVars>
      </dgm:prSet>
      <dgm:spPr/>
    </dgm:pt>
    <dgm:pt modelId="{F4C0F8B6-DCBE-4EE6-A087-5D797A23ADD7}" type="pres">
      <dgm:prSet presAssocID="{508213D1-C94F-4EB8-8ECD-B874A3EBB4E8}" presName="descendantText" presStyleLbl="alignAcc1" presStyleIdx="2" presStyleCnt="3">
        <dgm:presLayoutVars>
          <dgm:bulletEnabled val="1"/>
        </dgm:presLayoutVars>
      </dgm:prSet>
      <dgm:spPr/>
    </dgm:pt>
  </dgm:ptLst>
  <dgm:cxnLst>
    <dgm:cxn modelId="{B65F8E02-12B7-4BAC-9D1F-757AB72D9DD5}" srcId="{87CF73EF-106C-4B09-A497-74D734EC455E}" destId="{9D64133C-D017-424F-BB1A-814544EE0C95}" srcOrd="0" destOrd="0" parTransId="{0785CD06-1975-4D85-9F2D-43A4436CD2AF}" sibTransId="{522335F5-44BB-4202-A8C2-74562A99674B}"/>
    <dgm:cxn modelId="{13E21C17-995F-4357-AEF9-76ACE218E9CA}" type="presOf" srcId="{E88E6BAC-C1FA-4285-9024-AB9DF366AD60}" destId="{D70BD810-8C64-4BF3-B87A-4F91DBAB6225}" srcOrd="0" destOrd="0" presId="urn:microsoft.com/office/officeart/2005/8/layout/chevron2"/>
    <dgm:cxn modelId="{B460DB1D-EF1E-4A9C-8D33-588407EBA06C}" srcId="{9D64133C-D017-424F-BB1A-814544EE0C95}" destId="{FB4F4B7D-3D00-4606-AFF7-11777202A271}" srcOrd="0" destOrd="0" parTransId="{3682EE2F-FD44-4445-8DBD-B09146793C24}" sibTransId="{66B0431A-BA53-4A24-97A0-DEAC5B0CAABD}"/>
    <dgm:cxn modelId="{7C6D5222-B86C-4F4A-BB88-C9B3084DBD64}" type="presOf" srcId="{237545F5-A79C-4C74-9508-4FA85E5E76FE}" destId="{2E37A3B3-F691-45C7-B892-A9387265B899}" srcOrd="0" destOrd="1" presId="urn:microsoft.com/office/officeart/2005/8/layout/chevron2"/>
    <dgm:cxn modelId="{EF15A929-4EAF-435E-8244-66E7931A9130}" srcId="{87CF73EF-106C-4B09-A497-74D734EC455E}" destId="{508213D1-C94F-4EB8-8ECD-B874A3EBB4E8}" srcOrd="2" destOrd="0" parTransId="{1C5C5830-133F-4CB9-80DD-D5AE80AB5C78}" sibTransId="{9B62959D-D215-4425-BE1F-D4A0F84852C0}"/>
    <dgm:cxn modelId="{FE9A812D-F518-4678-A49B-D54589919EB8}" type="presOf" srcId="{E158BF05-9C42-49E6-8C99-A055B54D2636}" destId="{F4C0F8B6-DCBE-4EE6-A087-5D797A23ADD7}" srcOrd="0" destOrd="1" presId="urn:microsoft.com/office/officeart/2005/8/layout/chevron2"/>
    <dgm:cxn modelId="{2C598560-6E16-4570-8BDE-021E1FE07722}" type="presOf" srcId="{508213D1-C94F-4EB8-8ECD-B874A3EBB4E8}" destId="{87C61AEA-2CB6-4301-AFF6-0F3BD00111FE}" srcOrd="0" destOrd="0" presId="urn:microsoft.com/office/officeart/2005/8/layout/chevron2"/>
    <dgm:cxn modelId="{3A3EBA44-120C-464F-BF94-D6BB59989591}" type="presOf" srcId="{FB4F4B7D-3D00-4606-AFF7-11777202A271}" destId="{2E37A3B3-F691-45C7-B892-A9387265B899}" srcOrd="0" destOrd="0" presId="urn:microsoft.com/office/officeart/2005/8/layout/chevron2"/>
    <dgm:cxn modelId="{60318253-98ED-4BF1-A996-35CC6D88D53E}" srcId="{9D64133C-D017-424F-BB1A-814544EE0C95}" destId="{237545F5-A79C-4C74-9508-4FA85E5E76FE}" srcOrd="1" destOrd="0" parTransId="{BB1BF588-528C-45BE-9352-9A6B36BBDBDC}" sibTransId="{22969C93-88DE-4547-ACF6-F9B38EFB612C}"/>
    <dgm:cxn modelId="{E97AA089-CA34-4575-9ED8-535D352477B7}" srcId="{4F9C0290-C569-4C28-AA2D-623CD9632FED}" destId="{38033B12-B9F2-43C6-92B1-AEFA2342A535}" srcOrd="1" destOrd="0" parTransId="{9888898C-3632-4B90-947C-141DA94240BD}" sibTransId="{E0A58BAB-CB3C-468A-A2F3-DA2373D089A1}"/>
    <dgm:cxn modelId="{E9DB8B95-40E8-4771-A73D-EDB4B9CE9874}" type="presOf" srcId="{38033B12-B9F2-43C6-92B1-AEFA2342A535}" destId="{D70BD810-8C64-4BF3-B87A-4F91DBAB6225}" srcOrd="0" destOrd="1" presId="urn:microsoft.com/office/officeart/2005/8/layout/chevron2"/>
    <dgm:cxn modelId="{DA01339B-456F-4918-8FF8-8DE7FB9D6BB8}" type="presOf" srcId="{4F9C0290-C569-4C28-AA2D-623CD9632FED}" destId="{F6A99C04-428F-4B4A-A5A4-7406B09DF37D}" srcOrd="0" destOrd="0" presId="urn:microsoft.com/office/officeart/2005/8/layout/chevron2"/>
    <dgm:cxn modelId="{487F25A7-9F9F-4926-AE71-0946245228A3}" type="presOf" srcId="{9D64133C-D017-424F-BB1A-814544EE0C95}" destId="{D1B69474-791A-4F0F-B937-0254FAEBFF9A}" srcOrd="0" destOrd="0" presId="urn:microsoft.com/office/officeart/2005/8/layout/chevron2"/>
    <dgm:cxn modelId="{14379CBC-964D-40CB-B5A9-BC3717C546A6}" srcId="{508213D1-C94F-4EB8-8ECD-B874A3EBB4E8}" destId="{1562E47F-CA71-44DF-9460-AFCCE4FAB442}" srcOrd="0" destOrd="0" parTransId="{EF478B6E-7683-45A2-9CA1-C7E427676755}" sibTransId="{34DDF50F-2EAE-4E6B-963F-0970F33AF52F}"/>
    <dgm:cxn modelId="{D97479BD-5BC3-4DAD-B797-8B32D02DF5E8}" srcId="{508213D1-C94F-4EB8-8ECD-B874A3EBB4E8}" destId="{E158BF05-9C42-49E6-8C99-A055B54D2636}" srcOrd="1" destOrd="0" parTransId="{5121DC18-0171-4429-9CEA-C95682E06594}" sibTransId="{F85A190C-4BB2-4644-BB06-F818A7BA847C}"/>
    <dgm:cxn modelId="{4C753CE8-290F-4316-93FB-DF37B86CAE28}" srcId="{4F9C0290-C569-4C28-AA2D-623CD9632FED}" destId="{E88E6BAC-C1FA-4285-9024-AB9DF366AD60}" srcOrd="0" destOrd="0" parTransId="{FDAC040B-2DE4-4571-9A1E-A8D821E45ACB}" sibTransId="{F64F4064-7D8C-45B8-8441-EECCFDB943FB}"/>
    <dgm:cxn modelId="{C501CEE8-80EC-4BB0-B9F7-E8A8EEF0FB5B}" type="presOf" srcId="{87CF73EF-106C-4B09-A497-74D734EC455E}" destId="{AD2B8C09-7F3D-4627-8285-73E04C105C2C}" srcOrd="0" destOrd="0" presId="urn:microsoft.com/office/officeart/2005/8/layout/chevron2"/>
    <dgm:cxn modelId="{C48A92ED-2AAB-4783-A3AA-C41FE561B4B1}" type="presOf" srcId="{1562E47F-CA71-44DF-9460-AFCCE4FAB442}" destId="{F4C0F8B6-DCBE-4EE6-A087-5D797A23ADD7}" srcOrd="0" destOrd="0" presId="urn:microsoft.com/office/officeart/2005/8/layout/chevron2"/>
    <dgm:cxn modelId="{897FFDF4-1001-41DC-AE2D-F5E6073485F3}" srcId="{87CF73EF-106C-4B09-A497-74D734EC455E}" destId="{4F9C0290-C569-4C28-AA2D-623CD9632FED}" srcOrd="1" destOrd="0" parTransId="{73222FA6-DA25-4AF4-96AA-EC8A1DDC7D2F}" sibTransId="{DA6AC12D-6557-48CA-BF56-84B626115F11}"/>
    <dgm:cxn modelId="{EA95D077-AD8E-4EA5-A8D5-D35DFBC598EC}" type="presParOf" srcId="{AD2B8C09-7F3D-4627-8285-73E04C105C2C}" destId="{ED54EFDD-4F2E-4CC9-81AC-2E291D16F0AC}" srcOrd="0" destOrd="0" presId="urn:microsoft.com/office/officeart/2005/8/layout/chevron2"/>
    <dgm:cxn modelId="{EF83EDC2-705B-440B-A780-BB855BC294AD}" type="presParOf" srcId="{ED54EFDD-4F2E-4CC9-81AC-2E291D16F0AC}" destId="{D1B69474-791A-4F0F-B937-0254FAEBFF9A}" srcOrd="0" destOrd="0" presId="urn:microsoft.com/office/officeart/2005/8/layout/chevron2"/>
    <dgm:cxn modelId="{52B5B1E4-6FC4-4DF4-AD82-8AFB71AA02AF}" type="presParOf" srcId="{ED54EFDD-4F2E-4CC9-81AC-2E291D16F0AC}" destId="{2E37A3B3-F691-45C7-B892-A9387265B899}" srcOrd="1" destOrd="0" presId="urn:microsoft.com/office/officeart/2005/8/layout/chevron2"/>
    <dgm:cxn modelId="{30667368-14CF-4B8F-9DC5-2721E3290893}" type="presParOf" srcId="{AD2B8C09-7F3D-4627-8285-73E04C105C2C}" destId="{9749D8DE-1398-44F6-824F-4E714B2FBA4B}" srcOrd="1" destOrd="0" presId="urn:microsoft.com/office/officeart/2005/8/layout/chevron2"/>
    <dgm:cxn modelId="{E79595D0-7845-4F8C-BD9F-86802D93E871}" type="presParOf" srcId="{AD2B8C09-7F3D-4627-8285-73E04C105C2C}" destId="{EE8DE372-4461-4AFC-88DA-69755649A032}" srcOrd="2" destOrd="0" presId="urn:microsoft.com/office/officeart/2005/8/layout/chevron2"/>
    <dgm:cxn modelId="{B728CF0C-0AC2-4923-B430-5391B658430F}" type="presParOf" srcId="{EE8DE372-4461-4AFC-88DA-69755649A032}" destId="{F6A99C04-428F-4B4A-A5A4-7406B09DF37D}" srcOrd="0" destOrd="0" presId="urn:microsoft.com/office/officeart/2005/8/layout/chevron2"/>
    <dgm:cxn modelId="{86E12E88-6A6A-42BF-A2B6-2B5008E255A6}" type="presParOf" srcId="{EE8DE372-4461-4AFC-88DA-69755649A032}" destId="{D70BD810-8C64-4BF3-B87A-4F91DBAB6225}" srcOrd="1" destOrd="0" presId="urn:microsoft.com/office/officeart/2005/8/layout/chevron2"/>
    <dgm:cxn modelId="{75916D15-C9A1-4B17-B9BD-C896A1751FF7}" type="presParOf" srcId="{AD2B8C09-7F3D-4627-8285-73E04C105C2C}" destId="{1BF4BD88-A9C9-44E0-8865-B6C3CC283596}" srcOrd="3" destOrd="0" presId="urn:microsoft.com/office/officeart/2005/8/layout/chevron2"/>
    <dgm:cxn modelId="{BCBCDB70-FAE9-4687-A8BB-8E51B85668AD}" type="presParOf" srcId="{AD2B8C09-7F3D-4627-8285-73E04C105C2C}" destId="{F86F8D8F-37E1-49C8-8256-D88286991A78}" srcOrd="4" destOrd="0" presId="urn:microsoft.com/office/officeart/2005/8/layout/chevron2"/>
    <dgm:cxn modelId="{C710C324-11AA-4A95-81D9-A27EB501591B}" type="presParOf" srcId="{F86F8D8F-37E1-49C8-8256-D88286991A78}" destId="{87C61AEA-2CB6-4301-AFF6-0F3BD00111FE}" srcOrd="0" destOrd="0" presId="urn:microsoft.com/office/officeart/2005/8/layout/chevron2"/>
    <dgm:cxn modelId="{43A0B4EA-7446-49BD-A809-D2DDCE718B6F}" type="presParOf" srcId="{F86F8D8F-37E1-49C8-8256-D88286991A78}" destId="{F4C0F8B6-DCBE-4EE6-A087-5D797A23ADD7}"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31553-0399-4835-AB31-6F72A25AFDD4}">
      <dsp:nvSpPr>
        <dsp:cNvPr id="0" name=""/>
        <dsp:cNvSpPr/>
      </dsp:nvSpPr>
      <dsp:spPr>
        <a:xfrm rot="16200000">
          <a:off x="390128" y="-390128"/>
          <a:ext cx="1816893" cy="2597149"/>
        </a:xfrm>
        <a:prstGeom prst="round1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sz="3900" kern="1200" dirty="0"/>
            <a:t>Dog</a:t>
          </a:r>
        </a:p>
      </dsp:txBody>
      <dsp:txXfrm rot="5400000">
        <a:off x="0" y="0"/>
        <a:ext cx="2597149" cy="1362670"/>
      </dsp:txXfrm>
    </dsp:sp>
    <dsp:sp modelId="{8A3F6916-2552-4DEA-933E-336FAF808628}">
      <dsp:nvSpPr>
        <dsp:cNvPr id="0" name=""/>
        <dsp:cNvSpPr/>
      </dsp:nvSpPr>
      <dsp:spPr>
        <a:xfrm>
          <a:off x="2597149" y="0"/>
          <a:ext cx="2597149" cy="1816893"/>
        </a:xfrm>
        <a:prstGeom prst="round1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sz="3900" kern="1200" dirty="0"/>
            <a:t>Service</a:t>
          </a:r>
        </a:p>
      </dsp:txBody>
      <dsp:txXfrm>
        <a:off x="2597149" y="0"/>
        <a:ext cx="2597149" cy="1362670"/>
      </dsp:txXfrm>
    </dsp:sp>
    <dsp:sp modelId="{BE4573CB-6CAB-4384-9475-C6F7477DCA33}">
      <dsp:nvSpPr>
        <dsp:cNvPr id="0" name=""/>
        <dsp:cNvSpPr/>
      </dsp:nvSpPr>
      <dsp:spPr>
        <a:xfrm rot="10800000">
          <a:off x="0" y="1816893"/>
          <a:ext cx="2597149" cy="1816893"/>
        </a:xfrm>
        <a:prstGeom prst="round1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sz="3900" kern="1200" dirty="0"/>
            <a:t>Training</a:t>
          </a:r>
        </a:p>
      </dsp:txBody>
      <dsp:txXfrm rot="10800000">
        <a:off x="0" y="2271116"/>
        <a:ext cx="2597149" cy="1362670"/>
      </dsp:txXfrm>
    </dsp:sp>
    <dsp:sp modelId="{5BBC9F77-7895-4305-BCA5-7CA42FE26C15}">
      <dsp:nvSpPr>
        <dsp:cNvPr id="0" name=""/>
        <dsp:cNvSpPr/>
      </dsp:nvSpPr>
      <dsp:spPr>
        <a:xfrm rot="5400000">
          <a:off x="2987278" y="1426765"/>
          <a:ext cx="1816893" cy="2597149"/>
        </a:xfrm>
        <a:prstGeom prst="round1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sz="3900" kern="1200" dirty="0"/>
            <a:t>Help</a:t>
          </a:r>
        </a:p>
      </dsp:txBody>
      <dsp:txXfrm rot="-5400000">
        <a:off x="2597150" y="2271115"/>
        <a:ext cx="2597149" cy="1362670"/>
      </dsp:txXfrm>
    </dsp:sp>
    <dsp:sp modelId="{EC595D22-8443-4C8F-A5AD-A771F54E0302}">
      <dsp:nvSpPr>
        <dsp:cNvPr id="0" name=""/>
        <dsp:cNvSpPr/>
      </dsp:nvSpPr>
      <dsp:spPr>
        <a:xfrm>
          <a:off x="1818005" y="1362670"/>
          <a:ext cx="1558290" cy="908446"/>
        </a:xfrm>
        <a:prstGeom prst="roundRect">
          <a:avLst/>
        </a:prstGeom>
        <a:solidFill>
          <a:schemeClr val="accent2">
            <a:tint val="6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Title</a:t>
          </a:r>
        </a:p>
      </dsp:txBody>
      <dsp:txXfrm>
        <a:off x="1862352" y="1407017"/>
        <a:ext cx="1469596" cy="819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193F-6F6F-4F08-91A1-99CA75F78923}">
      <dsp:nvSpPr>
        <dsp:cNvPr id="0" name=""/>
        <dsp:cNvSpPr/>
      </dsp:nvSpPr>
      <dsp:spPr>
        <a:xfrm rot="16200000">
          <a:off x="390128" y="-390128"/>
          <a:ext cx="1816893" cy="2597149"/>
        </a:xfrm>
        <a:prstGeom prst="round1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Dog</a:t>
          </a:r>
        </a:p>
      </dsp:txBody>
      <dsp:txXfrm rot="5400000">
        <a:off x="0" y="0"/>
        <a:ext cx="2597149" cy="1362670"/>
      </dsp:txXfrm>
    </dsp:sp>
    <dsp:sp modelId="{B6169EDB-4249-48C8-B052-FBC2F3AF3100}">
      <dsp:nvSpPr>
        <dsp:cNvPr id="0" name=""/>
        <dsp:cNvSpPr/>
      </dsp:nvSpPr>
      <dsp:spPr>
        <a:xfrm>
          <a:off x="2597149" y="0"/>
          <a:ext cx="2597149" cy="1816893"/>
        </a:xfrm>
        <a:prstGeom prst="round1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Not</a:t>
          </a:r>
        </a:p>
      </dsp:txBody>
      <dsp:txXfrm>
        <a:off x="2597149" y="0"/>
        <a:ext cx="2597149" cy="1362670"/>
      </dsp:txXfrm>
    </dsp:sp>
    <dsp:sp modelId="{AC9CA325-0CC5-439B-BF91-DC5ABCA8B699}">
      <dsp:nvSpPr>
        <dsp:cNvPr id="0" name=""/>
        <dsp:cNvSpPr/>
      </dsp:nvSpPr>
      <dsp:spPr>
        <a:xfrm rot="10800000">
          <a:off x="0" y="1816893"/>
          <a:ext cx="2597149" cy="1816893"/>
        </a:xfrm>
        <a:prstGeom prst="round1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Out</a:t>
          </a:r>
        </a:p>
      </dsp:txBody>
      <dsp:txXfrm rot="10800000">
        <a:off x="0" y="2271116"/>
        <a:ext cx="2597149" cy="1362670"/>
      </dsp:txXfrm>
    </dsp:sp>
    <dsp:sp modelId="{0A7891A2-BF3E-45CF-9C2A-ABACD93E42DE}">
      <dsp:nvSpPr>
        <dsp:cNvPr id="0" name=""/>
        <dsp:cNvSpPr/>
      </dsp:nvSpPr>
      <dsp:spPr>
        <a:xfrm rot="5400000">
          <a:off x="2987278" y="1426765"/>
          <a:ext cx="1816893" cy="2597149"/>
        </a:xfrm>
        <a:prstGeom prst="round1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Dogs</a:t>
          </a:r>
        </a:p>
      </dsp:txBody>
      <dsp:txXfrm rot="-5400000">
        <a:off x="2597150" y="2271115"/>
        <a:ext cx="2597149" cy="1362670"/>
      </dsp:txXfrm>
    </dsp:sp>
    <dsp:sp modelId="{09CCF072-B682-4E06-9B7C-42CA16FF7D8E}">
      <dsp:nvSpPr>
        <dsp:cNvPr id="0" name=""/>
        <dsp:cNvSpPr/>
      </dsp:nvSpPr>
      <dsp:spPr>
        <a:xfrm>
          <a:off x="1818005" y="1362670"/>
          <a:ext cx="1558290" cy="908446"/>
        </a:xfrm>
        <a:prstGeom prst="roundRect">
          <a:avLst/>
        </a:prstGeom>
        <a:solidFill>
          <a:schemeClr val="accent3">
            <a:tint val="6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err="1"/>
            <a:t>Selftext</a:t>
          </a:r>
          <a:endParaRPr lang="en-US" sz="2900" kern="1200" dirty="0"/>
        </a:p>
      </dsp:txBody>
      <dsp:txXfrm>
        <a:off x="1862352" y="1407017"/>
        <a:ext cx="1469596" cy="819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31553-0399-4835-AB31-6F72A25AFDD4}">
      <dsp:nvSpPr>
        <dsp:cNvPr id="0" name=""/>
        <dsp:cNvSpPr/>
      </dsp:nvSpPr>
      <dsp:spPr>
        <a:xfrm rot="16200000">
          <a:off x="316840" y="-316840"/>
          <a:ext cx="494166" cy="1127846"/>
        </a:xfrm>
        <a:prstGeom prst="round1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Dog</a:t>
          </a:r>
        </a:p>
      </dsp:txBody>
      <dsp:txXfrm rot="5400000">
        <a:off x="-1" y="1"/>
        <a:ext cx="1127846" cy="370624"/>
      </dsp:txXfrm>
    </dsp:sp>
    <dsp:sp modelId="{8A3F6916-2552-4DEA-933E-336FAF808628}">
      <dsp:nvSpPr>
        <dsp:cNvPr id="0" name=""/>
        <dsp:cNvSpPr/>
      </dsp:nvSpPr>
      <dsp:spPr>
        <a:xfrm>
          <a:off x="1127846" y="0"/>
          <a:ext cx="1127846" cy="494166"/>
        </a:xfrm>
        <a:prstGeom prst="round1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Service</a:t>
          </a:r>
        </a:p>
      </dsp:txBody>
      <dsp:txXfrm>
        <a:off x="1127846" y="0"/>
        <a:ext cx="1127846" cy="370624"/>
      </dsp:txXfrm>
    </dsp:sp>
    <dsp:sp modelId="{BE4573CB-6CAB-4384-9475-C6F7477DCA33}">
      <dsp:nvSpPr>
        <dsp:cNvPr id="0" name=""/>
        <dsp:cNvSpPr/>
      </dsp:nvSpPr>
      <dsp:spPr>
        <a:xfrm rot="10800000">
          <a:off x="0" y="494166"/>
          <a:ext cx="1127846" cy="494166"/>
        </a:xfrm>
        <a:prstGeom prst="round1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Training</a:t>
          </a:r>
        </a:p>
      </dsp:txBody>
      <dsp:txXfrm rot="10800000">
        <a:off x="0" y="617708"/>
        <a:ext cx="1127846" cy="370624"/>
      </dsp:txXfrm>
    </dsp:sp>
    <dsp:sp modelId="{5BBC9F77-7895-4305-BCA5-7CA42FE26C15}">
      <dsp:nvSpPr>
        <dsp:cNvPr id="0" name=""/>
        <dsp:cNvSpPr/>
      </dsp:nvSpPr>
      <dsp:spPr>
        <a:xfrm rot="5400000">
          <a:off x="1444686" y="177326"/>
          <a:ext cx="494166" cy="1127846"/>
        </a:xfrm>
        <a:prstGeom prst="round1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Help</a:t>
          </a:r>
        </a:p>
      </dsp:txBody>
      <dsp:txXfrm rot="-5400000">
        <a:off x="1127846" y="617708"/>
        <a:ext cx="1127846" cy="370624"/>
      </dsp:txXfrm>
    </dsp:sp>
    <dsp:sp modelId="{EC595D22-8443-4C8F-A5AD-A771F54E0302}">
      <dsp:nvSpPr>
        <dsp:cNvPr id="0" name=""/>
        <dsp:cNvSpPr/>
      </dsp:nvSpPr>
      <dsp:spPr>
        <a:xfrm>
          <a:off x="789492" y="370624"/>
          <a:ext cx="676707" cy="247083"/>
        </a:xfrm>
        <a:prstGeom prst="roundRect">
          <a:avLst/>
        </a:prstGeom>
        <a:solidFill>
          <a:schemeClr val="accent2">
            <a:tint val="6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Title</a:t>
          </a:r>
        </a:p>
      </dsp:txBody>
      <dsp:txXfrm>
        <a:off x="801554" y="382686"/>
        <a:ext cx="652583" cy="222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193F-6F6F-4F08-91A1-99CA75F78923}">
      <dsp:nvSpPr>
        <dsp:cNvPr id="0" name=""/>
        <dsp:cNvSpPr/>
      </dsp:nvSpPr>
      <dsp:spPr>
        <a:xfrm rot="16200000">
          <a:off x="316840" y="-316840"/>
          <a:ext cx="494166" cy="1127846"/>
        </a:xfrm>
        <a:prstGeom prst="round1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Dog</a:t>
          </a:r>
        </a:p>
      </dsp:txBody>
      <dsp:txXfrm rot="5400000">
        <a:off x="-1" y="1"/>
        <a:ext cx="1127846" cy="370624"/>
      </dsp:txXfrm>
    </dsp:sp>
    <dsp:sp modelId="{B6169EDB-4249-48C8-B052-FBC2F3AF3100}">
      <dsp:nvSpPr>
        <dsp:cNvPr id="0" name=""/>
        <dsp:cNvSpPr/>
      </dsp:nvSpPr>
      <dsp:spPr>
        <a:xfrm>
          <a:off x="1127846" y="0"/>
          <a:ext cx="1127846" cy="494166"/>
        </a:xfrm>
        <a:prstGeom prst="round1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Not</a:t>
          </a:r>
        </a:p>
      </dsp:txBody>
      <dsp:txXfrm>
        <a:off x="1127846" y="0"/>
        <a:ext cx="1127846" cy="370624"/>
      </dsp:txXfrm>
    </dsp:sp>
    <dsp:sp modelId="{AC9CA325-0CC5-439B-BF91-DC5ABCA8B699}">
      <dsp:nvSpPr>
        <dsp:cNvPr id="0" name=""/>
        <dsp:cNvSpPr/>
      </dsp:nvSpPr>
      <dsp:spPr>
        <a:xfrm rot="10800000">
          <a:off x="0" y="494166"/>
          <a:ext cx="1127846" cy="494166"/>
        </a:xfrm>
        <a:prstGeom prst="round1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Out</a:t>
          </a:r>
        </a:p>
      </dsp:txBody>
      <dsp:txXfrm rot="10800000">
        <a:off x="0" y="617708"/>
        <a:ext cx="1127846" cy="370624"/>
      </dsp:txXfrm>
    </dsp:sp>
    <dsp:sp modelId="{0A7891A2-BF3E-45CF-9C2A-ABACD93E42DE}">
      <dsp:nvSpPr>
        <dsp:cNvPr id="0" name=""/>
        <dsp:cNvSpPr/>
      </dsp:nvSpPr>
      <dsp:spPr>
        <a:xfrm rot="5400000">
          <a:off x="1444686" y="177326"/>
          <a:ext cx="494166" cy="1127846"/>
        </a:xfrm>
        <a:prstGeom prst="round1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Dogs</a:t>
          </a:r>
        </a:p>
      </dsp:txBody>
      <dsp:txXfrm rot="-5400000">
        <a:off x="1127846" y="617708"/>
        <a:ext cx="1127846" cy="370624"/>
      </dsp:txXfrm>
    </dsp:sp>
    <dsp:sp modelId="{09CCF072-B682-4E06-9B7C-42CA16FF7D8E}">
      <dsp:nvSpPr>
        <dsp:cNvPr id="0" name=""/>
        <dsp:cNvSpPr/>
      </dsp:nvSpPr>
      <dsp:spPr>
        <a:xfrm>
          <a:off x="789492" y="370624"/>
          <a:ext cx="676707" cy="247083"/>
        </a:xfrm>
        <a:prstGeom prst="roundRect">
          <a:avLst/>
        </a:prstGeom>
        <a:solidFill>
          <a:schemeClr val="accent3">
            <a:tint val="6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err="1"/>
            <a:t>Selftext</a:t>
          </a:r>
          <a:endParaRPr lang="en-US" sz="1000" kern="1200" dirty="0"/>
        </a:p>
      </dsp:txBody>
      <dsp:txXfrm>
        <a:off x="801554" y="382686"/>
        <a:ext cx="652583" cy="222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B69474-791A-4F0F-B937-0254FAEBFF9A}">
      <dsp:nvSpPr>
        <dsp:cNvPr id="0" name=""/>
        <dsp:cNvSpPr/>
      </dsp:nvSpPr>
      <dsp:spPr>
        <a:xfrm rot="5400000">
          <a:off x="-201472" y="201640"/>
          <a:ext cx="1343152" cy="940206"/>
        </a:xfrm>
        <a:prstGeom prst="chevron">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Column Transformer</a:t>
          </a:r>
        </a:p>
      </dsp:txBody>
      <dsp:txXfrm rot="-5400000">
        <a:off x="1" y="470270"/>
        <a:ext cx="940206" cy="402946"/>
      </dsp:txXfrm>
    </dsp:sp>
    <dsp:sp modelId="{2E37A3B3-F691-45C7-B892-A9387265B899}">
      <dsp:nvSpPr>
        <dsp:cNvPr id="0" name=""/>
        <dsp:cNvSpPr/>
      </dsp:nvSpPr>
      <dsp:spPr>
        <a:xfrm rot="5400000">
          <a:off x="2630728" y="-1690354"/>
          <a:ext cx="873049" cy="4254093"/>
        </a:xfrm>
        <a:prstGeom prst="round2Same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Count Vectorizer</a:t>
          </a:r>
        </a:p>
        <a:p>
          <a:pPr marL="228600" lvl="1" indent="-228600" algn="l" defTabSz="933450">
            <a:lnSpc>
              <a:spcPct val="90000"/>
            </a:lnSpc>
            <a:spcBef>
              <a:spcPct val="0"/>
            </a:spcBef>
            <a:spcAft>
              <a:spcPct val="15000"/>
            </a:spcAft>
            <a:buChar char="•"/>
          </a:pPr>
          <a:r>
            <a:rPr lang="en-US" sz="2100" kern="1200" dirty="0"/>
            <a:t>Standard Scaler</a:t>
          </a:r>
        </a:p>
      </dsp:txBody>
      <dsp:txXfrm rot="-5400000">
        <a:off x="940207" y="42786"/>
        <a:ext cx="4211474" cy="787811"/>
      </dsp:txXfrm>
    </dsp:sp>
    <dsp:sp modelId="{F6A99C04-428F-4B4A-A5A4-7406B09DF37D}">
      <dsp:nvSpPr>
        <dsp:cNvPr id="0" name=""/>
        <dsp:cNvSpPr/>
      </dsp:nvSpPr>
      <dsp:spPr>
        <a:xfrm rot="5400000">
          <a:off x="-201472" y="1346790"/>
          <a:ext cx="1343152" cy="940206"/>
        </a:xfrm>
        <a:prstGeom prst="chevron">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Pipeline</a:t>
          </a:r>
        </a:p>
      </dsp:txBody>
      <dsp:txXfrm rot="-5400000">
        <a:off x="1" y="1615420"/>
        <a:ext cx="940206" cy="402946"/>
      </dsp:txXfrm>
    </dsp:sp>
    <dsp:sp modelId="{D70BD810-8C64-4BF3-B87A-4F91DBAB6225}">
      <dsp:nvSpPr>
        <dsp:cNvPr id="0" name=""/>
        <dsp:cNvSpPr/>
      </dsp:nvSpPr>
      <dsp:spPr>
        <a:xfrm rot="5400000">
          <a:off x="2630728" y="-545204"/>
          <a:ext cx="873049" cy="4254093"/>
        </a:xfrm>
        <a:prstGeom prst="round2Same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Column Transfer</a:t>
          </a:r>
        </a:p>
        <a:p>
          <a:pPr marL="228600" lvl="1" indent="-228600" algn="l" defTabSz="933450">
            <a:lnSpc>
              <a:spcPct val="90000"/>
            </a:lnSpc>
            <a:spcBef>
              <a:spcPct val="0"/>
            </a:spcBef>
            <a:spcAft>
              <a:spcPct val="15000"/>
            </a:spcAft>
            <a:buChar char="•"/>
          </a:pPr>
          <a:r>
            <a:rPr lang="en-US" sz="2100" kern="1200" dirty="0"/>
            <a:t>Classification Models</a:t>
          </a:r>
        </a:p>
      </dsp:txBody>
      <dsp:txXfrm rot="-5400000">
        <a:off x="940207" y="1187936"/>
        <a:ext cx="4211474" cy="787811"/>
      </dsp:txXfrm>
    </dsp:sp>
    <dsp:sp modelId="{87C61AEA-2CB6-4301-AFF6-0F3BD00111FE}">
      <dsp:nvSpPr>
        <dsp:cNvPr id="0" name=""/>
        <dsp:cNvSpPr/>
      </dsp:nvSpPr>
      <dsp:spPr>
        <a:xfrm rot="5400000">
          <a:off x="-201472" y="2491939"/>
          <a:ext cx="1343152" cy="940206"/>
        </a:xfrm>
        <a:prstGeom prst="chevron">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Grid Search CV</a:t>
          </a:r>
        </a:p>
      </dsp:txBody>
      <dsp:txXfrm rot="-5400000">
        <a:off x="1" y="2760569"/>
        <a:ext cx="940206" cy="402946"/>
      </dsp:txXfrm>
    </dsp:sp>
    <dsp:sp modelId="{F4C0F8B6-DCBE-4EE6-A087-5D797A23ADD7}">
      <dsp:nvSpPr>
        <dsp:cNvPr id="0" name=""/>
        <dsp:cNvSpPr/>
      </dsp:nvSpPr>
      <dsp:spPr>
        <a:xfrm rot="5400000">
          <a:off x="2630728" y="599945"/>
          <a:ext cx="873049" cy="4254093"/>
        </a:xfrm>
        <a:prstGeom prst="round2Same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Parameters</a:t>
          </a:r>
        </a:p>
        <a:p>
          <a:pPr marL="228600" lvl="1" indent="-228600" algn="l" defTabSz="933450">
            <a:lnSpc>
              <a:spcPct val="90000"/>
            </a:lnSpc>
            <a:spcBef>
              <a:spcPct val="0"/>
            </a:spcBef>
            <a:spcAft>
              <a:spcPct val="15000"/>
            </a:spcAft>
            <a:buChar char="•"/>
          </a:pPr>
          <a:r>
            <a:rPr lang="en-US" sz="2100" kern="1200" dirty="0"/>
            <a:t>Fit, Best Score, &amp; Best params</a:t>
          </a:r>
        </a:p>
      </dsp:txBody>
      <dsp:txXfrm rot="-5400000">
        <a:off x="940207" y="2333086"/>
        <a:ext cx="4211474" cy="787811"/>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5/23/2022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1</a:t>
            </a:fld>
            <a:endParaRPr lang="en-US" dirty="0"/>
          </a:p>
        </p:txBody>
      </p:sp>
    </p:spTree>
    <p:extLst>
      <p:ext uri="{BB962C8B-B14F-4D97-AF65-F5344CB8AC3E}">
        <p14:creationId xmlns:p14="http://schemas.microsoft.com/office/powerpoint/2010/main" val="2199802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build a classification model that can be used to identify Service Dogs vs Dog Training</a:t>
            </a:r>
          </a:p>
          <a:p>
            <a:endParaRPr lang="en-US" dirty="0"/>
          </a:p>
          <a:p>
            <a:r>
              <a:rPr lang="en-US" dirty="0"/>
              <a:t>After combining both subreddits, doing Exploratory Data Analysis, and cleaning the data…</a:t>
            </a:r>
          </a:p>
          <a:p>
            <a:endParaRPr lang="en-US" dirty="0"/>
          </a:p>
          <a:p>
            <a:r>
              <a:rPr lang="en-US" dirty="0"/>
              <a:t>Defined X and Y to do Train, Test, Split</a:t>
            </a:r>
          </a:p>
          <a:p>
            <a:endParaRPr lang="en-US" dirty="0"/>
          </a:p>
          <a:p>
            <a:r>
              <a:rPr lang="en-US" dirty="0"/>
              <a:t>From there I utilized a column transformer, pipeline, and </a:t>
            </a:r>
            <a:r>
              <a:rPr lang="en-US" dirty="0" err="1"/>
              <a:t>gridsearch</a:t>
            </a:r>
            <a:r>
              <a:rPr lang="en-US" dirty="0"/>
              <a:t> to transform text to vectors, fit and transform models, and then run the models with parameters to get best score/params</a:t>
            </a:r>
          </a:p>
        </p:txBody>
      </p:sp>
      <p:sp>
        <p:nvSpPr>
          <p:cNvPr id="4" name="Slide Number Placeholder 3"/>
          <p:cNvSpPr>
            <a:spLocks noGrp="1"/>
          </p:cNvSpPr>
          <p:nvPr>
            <p:ph type="sldNum" sz="quarter" idx="5"/>
          </p:nvPr>
        </p:nvSpPr>
        <p:spPr/>
        <p:txBody>
          <a:bodyPr/>
          <a:lstStyle/>
          <a:p>
            <a:fld id="{4306F76E-E60C-4C54-B47A-C2C406EC8F72}" type="slidenum">
              <a:rPr lang="en-US" smtClean="0"/>
              <a:t>10</a:t>
            </a:fld>
            <a:endParaRPr lang="en-US" dirty="0"/>
          </a:p>
        </p:txBody>
      </p:sp>
    </p:spTree>
    <p:extLst>
      <p:ext uri="{BB962C8B-B14F-4D97-AF65-F5344CB8AC3E}">
        <p14:creationId xmlns:p14="http://schemas.microsoft.com/office/powerpoint/2010/main" val="1170137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11</a:t>
            </a:fld>
            <a:endParaRPr lang="en-US" dirty="0"/>
          </a:p>
        </p:txBody>
      </p:sp>
    </p:spTree>
    <p:extLst>
      <p:ext uri="{BB962C8B-B14F-4D97-AF65-F5344CB8AC3E}">
        <p14:creationId xmlns:p14="http://schemas.microsoft.com/office/powerpoint/2010/main" val="1734423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6406ba9d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26406ba9d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solidFill>
                  <a:srgbClr val="FFC58F"/>
                </a:solidFill>
                <a:effectLst/>
                <a:latin typeface="Consolas" panose="020B0609020204030204" pitchFamily="49" charset="0"/>
              </a:rPr>
              <a:t>__Bias/Variance Tradeoff__</a:t>
            </a:r>
            <a:r>
              <a:rPr lang="en-US" b="0" dirty="0">
                <a:solidFill>
                  <a:srgbClr val="FFFFFF"/>
                </a:solidFill>
                <a:effectLst/>
                <a:latin typeface="Consolas" panose="020B0609020204030204" pitchFamily="49" charset="0"/>
              </a:rPr>
              <a:t> All of the models were overfit where the train score was higher than the test score. The </a:t>
            </a:r>
            <a:r>
              <a:rPr lang="en-US" b="0" i="1" dirty="0">
                <a:solidFill>
                  <a:srgbClr val="FFC58F"/>
                </a:solidFill>
                <a:effectLst/>
                <a:latin typeface="Consolas" panose="020B0609020204030204" pitchFamily="49" charset="0"/>
              </a:rPr>
              <a:t>*Logistic Regression*</a:t>
            </a:r>
            <a:r>
              <a:rPr lang="en-US" b="0" dirty="0">
                <a:solidFill>
                  <a:srgbClr val="FFFFFF"/>
                </a:solidFill>
                <a:effectLst/>
                <a:latin typeface="Consolas" panose="020B0609020204030204" pitchFamily="49" charset="0"/>
              </a:rPr>
              <a:t> model was the least overfit and performed the best in the tradeoff because it had the highest train/test scores. The </a:t>
            </a:r>
            <a:r>
              <a:rPr lang="en-US" b="0" i="1" dirty="0">
                <a:solidFill>
                  <a:srgbClr val="FFC58F"/>
                </a:solidFill>
                <a:effectLst/>
                <a:latin typeface="Consolas" panose="020B0609020204030204" pitchFamily="49" charset="0"/>
              </a:rPr>
              <a:t>*SVM: C-Support Vector Classification*</a:t>
            </a:r>
            <a:r>
              <a:rPr lang="en-US" b="0" dirty="0">
                <a:solidFill>
                  <a:srgbClr val="FFFFFF"/>
                </a:solidFill>
                <a:effectLst/>
                <a:latin typeface="Consolas" panose="020B0609020204030204" pitchFamily="49" charset="0"/>
              </a:rPr>
              <a:t> was a close second because the difference between the train and test scores was the lowest. </a:t>
            </a:r>
            <a:r>
              <a:rPr lang="en-US" b="0" dirty="0">
                <a:solidFill>
                  <a:srgbClr val="FF9DA4"/>
                </a:solidFill>
                <a:effectLst/>
                <a:latin typeface="Consolas" panose="020B0609020204030204" pitchFamily="49" charset="0"/>
              </a:rPr>
              <a:t>&lt;</a:t>
            </a:r>
            <a:r>
              <a:rPr lang="en-US" b="0" dirty="0" err="1">
                <a:solidFill>
                  <a:srgbClr val="FF9DA4"/>
                </a:solidFill>
                <a:effectLst/>
                <a:latin typeface="Consolas" panose="020B0609020204030204" pitchFamily="49" charset="0"/>
              </a:rPr>
              <a:t>br</a:t>
            </a:r>
            <a:r>
              <a:rPr lang="en-US" b="0" dirty="0">
                <a:solidFill>
                  <a:srgbClr val="FF9DA4"/>
                </a:solidFill>
                <a:effectLst/>
                <a:latin typeface="Consolas" panose="020B0609020204030204" pitchFamily="49" charset="0"/>
              </a:rPr>
              <a:t>&gt;</a:t>
            </a:r>
            <a:r>
              <a:rPr lang="en-US" b="0" dirty="0">
                <a:solidFill>
                  <a:srgbClr val="FFFFFF"/>
                </a:solidFill>
                <a:effectLst/>
                <a:latin typeface="Consolas" panose="020B0609020204030204" pitchFamily="49" charset="0"/>
              </a:rPr>
              <a:t>  </a:t>
            </a:r>
          </a:p>
          <a:p>
            <a:br>
              <a:rPr lang="en-US" b="0" dirty="0">
                <a:solidFill>
                  <a:srgbClr val="FFFFFF"/>
                </a:solidFill>
                <a:effectLst/>
                <a:latin typeface="Consolas" panose="020B0609020204030204" pitchFamily="49" charset="0"/>
              </a:rPr>
            </a:br>
            <a:r>
              <a:rPr lang="en-US" b="1" dirty="0">
                <a:solidFill>
                  <a:srgbClr val="FFC58F"/>
                </a:solidFill>
                <a:effectLst/>
                <a:latin typeface="Consolas" panose="020B0609020204030204" pitchFamily="49" charset="0"/>
              </a:rPr>
              <a:t>__Accuracy__</a:t>
            </a:r>
            <a:r>
              <a:rPr lang="en-US" b="0" dirty="0">
                <a:solidFill>
                  <a:srgbClr val="FFFFFF"/>
                </a:solidFill>
                <a:effectLst/>
                <a:latin typeface="Consolas" panose="020B0609020204030204" pitchFamily="49" charset="0"/>
              </a:rPr>
              <a:t> Number of correct predictions divided by the total number of predications, multiplied by 100 to get percentage: </a:t>
            </a:r>
            <a:r>
              <a:rPr lang="en-US" b="0" i="1" dirty="0">
                <a:solidFill>
                  <a:srgbClr val="FFC58F"/>
                </a:solidFill>
                <a:effectLst/>
                <a:latin typeface="Consolas" panose="020B0609020204030204" pitchFamily="49" charset="0"/>
              </a:rPr>
              <a:t>*Logistic Regression*</a:t>
            </a:r>
            <a:r>
              <a:rPr lang="en-US" b="0" dirty="0">
                <a:solidFill>
                  <a:srgbClr val="FFFFFF"/>
                </a:solidFill>
                <a:effectLst/>
                <a:latin typeface="Consolas" panose="020B0609020204030204" pitchFamily="49" charset="0"/>
              </a:rPr>
              <a:t> had the best accuracy because it predicted the correct Subreddit 96.7% of the time. This is a reliable indicator because of the basically even class distribution.</a:t>
            </a:r>
            <a:r>
              <a:rPr lang="en-US" b="0" dirty="0">
                <a:solidFill>
                  <a:srgbClr val="FF9DA4"/>
                </a:solidFill>
                <a:effectLst/>
                <a:latin typeface="Consolas" panose="020B0609020204030204" pitchFamily="49" charset="0"/>
              </a:rPr>
              <a:t>&lt;</a:t>
            </a:r>
            <a:r>
              <a:rPr lang="en-US" b="0" dirty="0" err="1">
                <a:solidFill>
                  <a:srgbClr val="FF9DA4"/>
                </a:solidFill>
                <a:effectLst/>
                <a:latin typeface="Consolas" panose="020B0609020204030204" pitchFamily="49" charset="0"/>
              </a:rPr>
              <a:t>br</a:t>
            </a:r>
            <a:r>
              <a:rPr lang="en-US" b="0" dirty="0">
                <a:solidFill>
                  <a:srgbClr val="FF9DA4"/>
                </a:solidFill>
                <a:effectLst/>
                <a:latin typeface="Consolas" panose="020B0609020204030204" pitchFamily="49" charset="0"/>
              </a:rPr>
              <a:t>&gt;</a:t>
            </a:r>
            <a:endParaRPr lang="en-US" b="0" dirty="0">
              <a:solidFill>
                <a:srgbClr val="FFFFFF"/>
              </a:solidFill>
              <a:effectLst/>
              <a:latin typeface="Consolas" panose="020B0609020204030204" pitchFamily="49" charset="0"/>
            </a:endParaRPr>
          </a:p>
          <a:p>
            <a:br>
              <a:rPr lang="en-US" b="0" dirty="0">
                <a:solidFill>
                  <a:srgbClr val="FFFFFF"/>
                </a:solidFill>
                <a:effectLst/>
                <a:latin typeface="Consolas" panose="020B0609020204030204" pitchFamily="49" charset="0"/>
              </a:rPr>
            </a:br>
            <a:r>
              <a:rPr lang="en-US" b="1" dirty="0">
                <a:solidFill>
                  <a:srgbClr val="FFC58F"/>
                </a:solidFill>
                <a:effectLst/>
                <a:latin typeface="Consolas" panose="020B0609020204030204" pitchFamily="49" charset="0"/>
              </a:rPr>
              <a:t>__Precision__</a:t>
            </a:r>
            <a:r>
              <a:rPr lang="en-US" b="0" dirty="0">
                <a:solidFill>
                  <a:srgbClr val="FFFFFF"/>
                </a:solidFill>
                <a:effectLst/>
                <a:latin typeface="Consolas" panose="020B0609020204030204" pitchFamily="49" charset="0"/>
              </a:rPr>
              <a:t> Number of true positives divided by the number of true positives plus the false positives: </a:t>
            </a:r>
            <a:r>
              <a:rPr lang="en-US" b="0" i="1" dirty="0">
                <a:solidFill>
                  <a:srgbClr val="FFC58F"/>
                </a:solidFill>
                <a:effectLst/>
                <a:latin typeface="Consolas" panose="020B0609020204030204" pitchFamily="49" charset="0"/>
              </a:rPr>
              <a:t>*SVM: C-Support Vector Classification*</a:t>
            </a:r>
            <a:r>
              <a:rPr lang="en-US" b="0" dirty="0">
                <a:solidFill>
                  <a:srgbClr val="FFFFFF"/>
                </a:solidFill>
                <a:effectLst/>
                <a:latin typeface="Consolas" panose="020B0609020204030204" pitchFamily="49" charset="0"/>
              </a:rPr>
              <a:t> had the best precision with 96.1% precisely predicted the correct Subreddit. This is not the best indicator because of the even class distribution. Precision in this situation is showing us how many submissions that were predicted as being correct and actually were correct.</a:t>
            </a:r>
            <a:r>
              <a:rPr lang="en-US" b="0" dirty="0">
                <a:solidFill>
                  <a:srgbClr val="FF9DA4"/>
                </a:solidFill>
                <a:effectLst/>
                <a:latin typeface="Consolas" panose="020B0609020204030204" pitchFamily="49" charset="0"/>
              </a:rPr>
              <a:t>&lt;</a:t>
            </a:r>
            <a:r>
              <a:rPr lang="en-US" b="0" dirty="0" err="1">
                <a:solidFill>
                  <a:srgbClr val="FF9DA4"/>
                </a:solidFill>
                <a:effectLst/>
                <a:latin typeface="Consolas" panose="020B0609020204030204" pitchFamily="49" charset="0"/>
              </a:rPr>
              <a:t>br</a:t>
            </a:r>
            <a:r>
              <a:rPr lang="en-US" b="0" dirty="0">
                <a:solidFill>
                  <a:srgbClr val="FF9DA4"/>
                </a:solidFill>
                <a:effectLst/>
                <a:latin typeface="Consolas" panose="020B0609020204030204" pitchFamily="49" charset="0"/>
              </a:rPr>
              <a:t>&gt;</a:t>
            </a:r>
            <a:endParaRPr lang="en-US" b="0" dirty="0">
              <a:solidFill>
                <a:srgbClr val="FFFFFF"/>
              </a:solidFill>
              <a:effectLst/>
              <a:latin typeface="Consolas" panose="020B0609020204030204" pitchFamily="49" charset="0"/>
            </a:endParaRPr>
          </a:p>
          <a:p>
            <a:br>
              <a:rPr lang="en-US" b="0" dirty="0">
                <a:solidFill>
                  <a:srgbClr val="FFFFFF"/>
                </a:solidFill>
                <a:effectLst/>
                <a:latin typeface="Consolas" panose="020B0609020204030204" pitchFamily="49" charset="0"/>
              </a:rPr>
            </a:br>
            <a:r>
              <a:rPr lang="en-US" b="1" dirty="0">
                <a:solidFill>
                  <a:srgbClr val="FFC58F"/>
                </a:solidFill>
                <a:effectLst/>
                <a:latin typeface="Consolas" panose="020B0609020204030204" pitchFamily="49" charset="0"/>
              </a:rPr>
              <a:t>__Recall__</a:t>
            </a:r>
            <a:r>
              <a:rPr lang="en-US" b="0" dirty="0">
                <a:solidFill>
                  <a:srgbClr val="FFFFFF"/>
                </a:solidFill>
                <a:effectLst/>
                <a:latin typeface="Consolas" panose="020B0609020204030204" pitchFamily="49" charset="0"/>
              </a:rPr>
              <a:t> Fraction of samples from a class which are correctly predicted by the model: </a:t>
            </a:r>
            <a:r>
              <a:rPr lang="en-US" b="0" i="1" dirty="0">
                <a:solidFill>
                  <a:srgbClr val="FFC58F"/>
                </a:solidFill>
                <a:effectLst/>
                <a:latin typeface="Consolas" panose="020B0609020204030204" pitchFamily="49" charset="0"/>
              </a:rPr>
              <a:t>*Logistic Regression*</a:t>
            </a:r>
            <a:r>
              <a:rPr lang="en-US" b="0" dirty="0">
                <a:solidFill>
                  <a:srgbClr val="FFFFFF"/>
                </a:solidFill>
                <a:effectLst/>
                <a:latin typeface="Consolas" panose="020B0609020204030204" pitchFamily="49" charset="0"/>
              </a:rPr>
              <a:t> had the best recall because of the correctly labeled Subreddits, the model predicted 97.8% correct. </a:t>
            </a:r>
            <a:r>
              <a:rPr lang="en-US" b="0" dirty="0">
                <a:solidFill>
                  <a:srgbClr val="FF9DA4"/>
                </a:solidFill>
                <a:effectLst/>
                <a:latin typeface="Consolas" panose="020B0609020204030204" pitchFamily="49" charset="0"/>
              </a:rPr>
              <a:t>&lt;</a:t>
            </a:r>
            <a:r>
              <a:rPr lang="en-US" b="0" dirty="0" err="1">
                <a:solidFill>
                  <a:srgbClr val="FF9DA4"/>
                </a:solidFill>
                <a:effectLst/>
                <a:latin typeface="Consolas" panose="020B0609020204030204" pitchFamily="49" charset="0"/>
              </a:rPr>
              <a:t>br</a:t>
            </a:r>
            <a:r>
              <a:rPr lang="en-US" b="0" dirty="0">
                <a:solidFill>
                  <a:srgbClr val="FF9DA4"/>
                </a:solidFill>
                <a:effectLst/>
                <a:latin typeface="Consolas" panose="020B0609020204030204" pitchFamily="49" charset="0"/>
              </a:rPr>
              <a:t>&gt;</a:t>
            </a:r>
            <a:endParaRPr lang="en-US" b="0" dirty="0">
              <a:solidFill>
                <a:srgbClr val="FFFFFF"/>
              </a:solidFill>
              <a:effectLst/>
              <a:latin typeface="Consolas" panose="020B0609020204030204" pitchFamily="49" charset="0"/>
            </a:endParaRPr>
          </a:p>
          <a:p>
            <a:br>
              <a:rPr lang="en-US" b="0" dirty="0">
                <a:solidFill>
                  <a:srgbClr val="FFFFFF"/>
                </a:solidFill>
                <a:effectLst/>
                <a:latin typeface="Consolas" panose="020B0609020204030204" pitchFamily="49" charset="0"/>
              </a:rPr>
            </a:br>
            <a:r>
              <a:rPr lang="en-US" b="1" dirty="0">
                <a:solidFill>
                  <a:srgbClr val="FFC58F"/>
                </a:solidFill>
                <a:effectLst/>
                <a:latin typeface="Consolas" panose="020B0609020204030204" pitchFamily="49" charset="0"/>
              </a:rPr>
              <a:t>__Specificity__</a:t>
            </a:r>
            <a:r>
              <a:rPr lang="en-US" b="0" dirty="0">
                <a:solidFill>
                  <a:srgbClr val="FFFFFF"/>
                </a:solidFill>
                <a:effectLst/>
                <a:latin typeface="Consolas" panose="020B0609020204030204" pitchFamily="49" charset="0"/>
              </a:rPr>
              <a:t> Fraction of samples from a class which are incorrectly predicted as incorrect (True negative rate): </a:t>
            </a:r>
            <a:r>
              <a:rPr lang="en-US" b="0" i="1" dirty="0">
                <a:solidFill>
                  <a:srgbClr val="FFC58F"/>
                </a:solidFill>
                <a:effectLst/>
                <a:latin typeface="Consolas" panose="020B0609020204030204" pitchFamily="49" charset="0"/>
              </a:rPr>
              <a:t>*SVM: C-Support Vector Classification*</a:t>
            </a:r>
            <a:r>
              <a:rPr lang="en-US" b="0" dirty="0">
                <a:solidFill>
                  <a:srgbClr val="FFFFFF"/>
                </a:solidFill>
                <a:effectLst/>
                <a:latin typeface="Consolas" panose="020B0609020204030204" pitchFamily="49" charset="0"/>
              </a:rPr>
              <a:t> had the best recall because of the incorrectly labeled Subreddits, the model predicted those correctly incorrect at 96.8%. This is not a reliable indicator in this specific situation. </a:t>
            </a:r>
            <a:r>
              <a:rPr lang="en-US" b="0" dirty="0">
                <a:solidFill>
                  <a:srgbClr val="FF9DA4"/>
                </a:solidFill>
                <a:effectLst/>
                <a:latin typeface="Consolas" panose="020B0609020204030204" pitchFamily="49" charset="0"/>
              </a:rPr>
              <a:t>&lt;</a:t>
            </a:r>
            <a:r>
              <a:rPr lang="en-US" b="0" dirty="0" err="1">
                <a:solidFill>
                  <a:srgbClr val="FF9DA4"/>
                </a:solidFill>
                <a:effectLst/>
                <a:latin typeface="Consolas" panose="020B0609020204030204" pitchFamily="49" charset="0"/>
              </a:rPr>
              <a:t>br</a:t>
            </a:r>
            <a:r>
              <a:rPr lang="en-US" b="0" dirty="0">
                <a:solidFill>
                  <a:srgbClr val="FF9DA4"/>
                </a:solidFill>
                <a:effectLst/>
                <a:latin typeface="Consolas" panose="020B0609020204030204" pitchFamily="49" charset="0"/>
              </a:rPr>
              <a:t>&gt;</a:t>
            </a:r>
            <a:endParaRPr lang="en-US" b="0" dirty="0">
              <a:solidFill>
                <a:srgbClr val="FFFFFF"/>
              </a:solidFill>
              <a:effectLst/>
              <a:latin typeface="Consolas" panose="020B0609020204030204" pitchFamily="49" charset="0"/>
            </a:endParaRPr>
          </a:p>
          <a:p>
            <a:br>
              <a:rPr lang="en-US" b="0" dirty="0">
                <a:solidFill>
                  <a:srgbClr val="FFFFFF"/>
                </a:solidFill>
                <a:effectLst/>
                <a:latin typeface="Consolas" panose="020B0609020204030204" pitchFamily="49" charset="0"/>
              </a:rPr>
            </a:br>
            <a:r>
              <a:rPr lang="en-US" b="1" dirty="0">
                <a:solidFill>
                  <a:srgbClr val="FFC58F"/>
                </a:solidFill>
                <a:effectLst/>
                <a:latin typeface="Consolas" panose="020B0609020204030204" pitchFamily="49" charset="0"/>
              </a:rPr>
              <a:t>__F1 Score__</a:t>
            </a:r>
            <a:r>
              <a:rPr lang="en-US" b="0" dirty="0">
                <a:solidFill>
                  <a:srgbClr val="FFFFFF"/>
                </a:solidFill>
                <a:effectLst/>
                <a:latin typeface="Consolas" panose="020B0609020204030204" pitchFamily="49" charset="0"/>
              </a:rPr>
              <a:t> Combination of precision and recall to check on the balance of the two: </a:t>
            </a:r>
            <a:r>
              <a:rPr lang="en-US" b="0" i="1" dirty="0">
                <a:solidFill>
                  <a:srgbClr val="FFC58F"/>
                </a:solidFill>
                <a:effectLst/>
                <a:latin typeface="Consolas" panose="020B0609020204030204" pitchFamily="49" charset="0"/>
              </a:rPr>
              <a:t>*Logistic Regression*</a:t>
            </a:r>
            <a:r>
              <a:rPr lang="en-US" b="0" dirty="0">
                <a:solidFill>
                  <a:srgbClr val="FFFFFF"/>
                </a:solidFill>
                <a:effectLst/>
                <a:latin typeface="Consolas" panose="020B0609020204030204" pitchFamily="49" charset="0"/>
              </a:rPr>
              <a:t> has the highest F1 Score, so therefore, is the most balanced of the models</a:t>
            </a:r>
          </a:p>
          <a:p>
            <a:pPr marL="0" lvl="0" indent="0" algn="l" rtl="0">
              <a:spcBef>
                <a:spcPts val="0"/>
              </a:spcBef>
              <a:spcAft>
                <a:spcPts val="0"/>
              </a:spcAft>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14</a:t>
            </a:fld>
            <a:endParaRPr lang="en-US" dirty="0"/>
          </a:p>
        </p:txBody>
      </p:sp>
    </p:spTree>
    <p:extLst>
      <p:ext uri="{BB962C8B-B14F-4D97-AF65-F5344CB8AC3E}">
        <p14:creationId xmlns:p14="http://schemas.microsoft.com/office/powerpoint/2010/main" val="888748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1200"/>
              </a:spcBef>
              <a:spcAft>
                <a:spcPts val="0"/>
              </a:spcAft>
              <a:buSzPts val="1800"/>
              <a:buChar char="●"/>
            </a:pPr>
            <a:r>
              <a:rPr lang="en-US" dirty="0"/>
              <a:t>Image of authors</a:t>
            </a:r>
          </a:p>
          <a:p>
            <a:pPr marL="457200" lvl="0" indent="-342900" algn="l" rtl="0">
              <a:spcBef>
                <a:spcPts val="0"/>
              </a:spcBef>
              <a:spcAft>
                <a:spcPts val="0"/>
              </a:spcAft>
              <a:buSzPts val="1800"/>
              <a:buChar char="●"/>
            </a:pPr>
            <a:r>
              <a:rPr lang="en-US" dirty="0"/>
              <a:t>Emails</a:t>
            </a:r>
          </a:p>
          <a:p>
            <a:pPr marL="457200" lvl="0" indent="-342900" algn="l" rtl="0">
              <a:spcBef>
                <a:spcPts val="0"/>
              </a:spcBef>
              <a:spcAft>
                <a:spcPts val="0"/>
              </a:spcAft>
              <a:buSzPts val="1800"/>
              <a:buChar char="●"/>
            </a:pPr>
            <a:r>
              <a:rPr lang="en-US" dirty="0"/>
              <a:t>LinkedIn URLs</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15</a:t>
            </a:fld>
            <a:endParaRPr lang="en-US" dirty="0"/>
          </a:p>
        </p:txBody>
      </p:sp>
    </p:spTree>
    <p:extLst>
      <p:ext uri="{BB962C8B-B14F-4D97-AF65-F5344CB8AC3E}">
        <p14:creationId xmlns:p14="http://schemas.microsoft.com/office/powerpoint/2010/main" val="507583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18</a:t>
            </a:fld>
            <a:endParaRPr lang="en-US" dirty="0"/>
          </a:p>
        </p:txBody>
      </p:sp>
    </p:spTree>
    <p:extLst>
      <p:ext uri="{BB962C8B-B14F-4D97-AF65-F5344CB8AC3E}">
        <p14:creationId xmlns:p14="http://schemas.microsoft.com/office/powerpoint/2010/main" val="1638848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Grab the audience’s attention</a:t>
            </a:r>
          </a:p>
        </p:txBody>
      </p:sp>
      <p:sp>
        <p:nvSpPr>
          <p:cNvPr id="4" name="Slide Number Placeholder 3"/>
          <p:cNvSpPr>
            <a:spLocks noGrp="1"/>
          </p:cNvSpPr>
          <p:nvPr>
            <p:ph type="sldNum" sz="quarter" idx="5"/>
          </p:nvPr>
        </p:nvSpPr>
        <p:spPr/>
        <p:txBody>
          <a:bodyPr/>
          <a:lstStyle/>
          <a:p>
            <a:fld id="{4306F76E-E60C-4C54-B47A-C2C406EC8F72}" type="slidenum">
              <a:rPr lang="en-US" smtClean="0"/>
              <a:t>2</a:t>
            </a:fld>
            <a:endParaRPr lang="en-US" dirty="0"/>
          </a:p>
        </p:txBody>
      </p:sp>
    </p:spTree>
    <p:extLst>
      <p:ext uri="{BB962C8B-B14F-4D97-AF65-F5344CB8AC3E}">
        <p14:creationId xmlns:p14="http://schemas.microsoft.com/office/powerpoint/2010/main" val="15932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problem statement</a:t>
            </a:r>
          </a:p>
        </p:txBody>
      </p:sp>
      <p:sp>
        <p:nvSpPr>
          <p:cNvPr id="4" name="Slide Number Placeholder 3"/>
          <p:cNvSpPr>
            <a:spLocks noGrp="1"/>
          </p:cNvSpPr>
          <p:nvPr>
            <p:ph type="sldNum" sz="quarter" idx="5"/>
          </p:nvPr>
        </p:nvSpPr>
        <p:spPr/>
        <p:txBody>
          <a:bodyPr/>
          <a:lstStyle/>
          <a:p>
            <a:fld id="{4306F76E-E60C-4C54-B47A-C2C406EC8F72}" type="slidenum">
              <a:rPr lang="en-US" smtClean="0"/>
              <a:t>3</a:t>
            </a:fld>
            <a:endParaRPr lang="en-US" dirty="0"/>
          </a:p>
        </p:txBody>
      </p:sp>
    </p:spTree>
    <p:extLst>
      <p:ext uri="{BB962C8B-B14F-4D97-AF65-F5344CB8AC3E}">
        <p14:creationId xmlns:p14="http://schemas.microsoft.com/office/powerpoint/2010/main" val="75871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271986d7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271986d7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Key takeaway: Research gathered and how this may dictate our own modeling.</a:t>
            </a:r>
          </a:p>
          <a:p>
            <a:pPr marL="495296" indent="-342900">
              <a:buFont typeface="+mj-lt"/>
              <a:buAutoNum type="arabicPeriod"/>
            </a:pPr>
            <a:r>
              <a:rPr lang="en-US" dirty="0"/>
              <a:t>Communicate what the goal is if someone has already tackled this problem before and how we decided to approach in making a model better (e.g. feature selection, what are we doing differently from other people before?)</a:t>
            </a:r>
          </a:p>
          <a:p>
            <a:pPr marL="495296" indent="-342900">
              <a:buFont typeface="+mj-lt"/>
              <a:buAutoNum type="arabicPeriod"/>
            </a:pPr>
            <a:r>
              <a:rPr lang="en-US" dirty="0"/>
              <a:t>Inference - we want, by the end of the presentation, to communicate strengths of relationships and effect on y variable (classification of plant)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lvl="0" indent="-342900" algn="l" rtl="0">
              <a:spcBef>
                <a:spcPts val="0"/>
              </a:spcBef>
              <a:spcAft>
                <a:spcPts val="0"/>
              </a:spcAft>
              <a:buSzPts val="1800"/>
              <a:buChar char="●"/>
            </a:pPr>
            <a:r>
              <a:rPr lang="en-US" dirty="0"/>
              <a:t>Attempts at this study have been made</a:t>
            </a:r>
          </a:p>
          <a:p>
            <a:pPr marL="457200" lvl="0" indent="-342900" algn="l" rtl="0">
              <a:spcBef>
                <a:spcPts val="0"/>
              </a:spcBef>
              <a:spcAft>
                <a:spcPts val="0"/>
              </a:spcAft>
              <a:buSzPts val="1800"/>
              <a:buChar char="●"/>
            </a:pPr>
            <a:r>
              <a:rPr lang="en-US" dirty="0"/>
              <a:t>We’re adapting the previous study approaches for inference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082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271986d7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271986d7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Key takeaway: Research gathered and how this may dictate our own modeling.</a:t>
            </a:r>
          </a:p>
          <a:p>
            <a:pPr marL="495296" indent="-342900">
              <a:buFont typeface="+mj-lt"/>
              <a:buAutoNum type="arabicPeriod"/>
            </a:pPr>
            <a:r>
              <a:rPr lang="en-US" dirty="0"/>
              <a:t>Communicate what the goal is if someone has already tackled this problem before and how we decided to approach in making a model better (e.g. feature selection, what are we doing differently from other people before?)</a:t>
            </a:r>
          </a:p>
          <a:p>
            <a:pPr marL="495296" indent="-342900">
              <a:buFont typeface="+mj-lt"/>
              <a:buAutoNum type="arabicPeriod"/>
            </a:pPr>
            <a:r>
              <a:rPr lang="en-US" dirty="0"/>
              <a:t>Inference - we want, by the end of the presentation, to communicate strengths of relationships and effect on y variable (classification of plant)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lvl="0" indent="-342900" algn="l" rtl="0">
              <a:spcBef>
                <a:spcPts val="0"/>
              </a:spcBef>
              <a:spcAft>
                <a:spcPts val="0"/>
              </a:spcAft>
              <a:buSzPts val="1800"/>
              <a:buChar char="●"/>
            </a:pPr>
            <a:r>
              <a:rPr lang="en-US" dirty="0"/>
              <a:t>Attempts at this study have been made</a:t>
            </a:r>
          </a:p>
          <a:p>
            <a:pPr marL="457200" lvl="0" indent="-342900" algn="l" rtl="0">
              <a:spcBef>
                <a:spcPts val="0"/>
              </a:spcBef>
              <a:spcAft>
                <a:spcPts val="0"/>
              </a:spcAft>
              <a:buSzPts val="1800"/>
              <a:buChar char="●"/>
            </a:pPr>
            <a:r>
              <a:rPr lang="en-US" dirty="0"/>
              <a:t>We’re adapting the previous study approaches for inference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26406ba9d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26406ba9d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FFFF"/>
                </a:solidFill>
                <a:effectLst/>
                <a:latin typeface="Consolas" panose="020B0609020204030204" pitchFamily="49" charset="0"/>
              </a:rPr>
              <a:t>showed common words for both Title and </a:t>
            </a:r>
            <a:r>
              <a:rPr lang="en-US" b="0" dirty="0" err="1">
                <a:solidFill>
                  <a:srgbClr val="FFFFFF"/>
                </a:solidFill>
                <a:effectLst/>
                <a:latin typeface="Consolas" panose="020B0609020204030204" pitchFamily="49" charset="0"/>
              </a:rPr>
              <a:t>Selftext</a:t>
            </a:r>
            <a:r>
              <a:rPr lang="en-US" b="0" dirty="0">
                <a:solidFill>
                  <a:srgbClr val="FFFFFF"/>
                </a:solidFill>
                <a:effectLst/>
                <a:latin typeface="Consolas" panose="020B0609020204030204" pitchFamily="49" charset="0"/>
              </a:rPr>
              <a:t>. Removed hand created list of </a:t>
            </a:r>
            <a:r>
              <a:rPr lang="en-US" b="0" dirty="0" err="1">
                <a:solidFill>
                  <a:srgbClr val="FFFFFF"/>
                </a:solidFill>
                <a:effectLst/>
                <a:latin typeface="Consolas" panose="020B0609020204030204" pitchFamily="49" charset="0"/>
              </a:rPr>
              <a:t>stopwords</a:t>
            </a:r>
            <a:r>
              <a:rPr lang="en-US" b="0" dirty="0">
                <a:solidFill>
                  <a:srgbClr val="FFFFFF"/>
                </a:solidFill>
                <a:effectLst/>
                <a:latin typeface="Consolas" panose="020B0609020204030204" pitchFamily="49" charset="0"/>
              </a:rPr>
              <a:t> because the original set of 15 common words were primarily stop words and I did not get a good conclusion from just using </a:t>
            </a:r>
            <a:r>
              <a:rPr lang="en-US" b="0" dirty="0" err="1">
                <a:solidFill>
                  <a:srgbClr val="FFFFFF"/>
                </a:solidFill>
                <a:effectLst/>
                <a:latin typeface="Consolas" panose="020B0609020204030204" pitchFamily="49" charset="0"/>
              </a:rPr>
              <a:t>Stopwords</a:t>
            </a:r>
            <a:r>
              <a:rPr lang="en-US" b="0" dirty="0">
                <a:solidFill>
                  <a:srgbClr val="FFFFFF"/>
                </a:solidFill>
                <a:effectLst/>
                <a:latin typeface="Consolas" panose="020B0609020204030204" pitchFamily="49" charset="0"/>
              </a:rPr>
              <a:t> “English”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FFFF"/>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FFFF"/>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1F1A9"/>
                </a:solidFill>
                <a:effectLst/>
                <a:latin typeface="Consolas" panose="020B0609020204030204" pitchFamily="49" charset="0"/>
              </a:rPr>
              <a:t>'do'</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'about'</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'just'</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'has'</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'are'</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'would'</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'any'</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'will'</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'have'</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'had'</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'his'</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'hers'</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'theirs'</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'them'</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'been'</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'a'</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'an'</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'your'</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'as'</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'at'</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'when'</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'where'</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'why'</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'what'</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'her'</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'him'</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'can'</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'get'</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'we'</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'or'</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'so'</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'if'</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'was'</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'me'</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'this'</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'be'</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'the'</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'you'</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'me'</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'to'</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'and'</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'in'</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'on'</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'is'</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'for'</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'how'</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'with'</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'my'</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'he'</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'she'</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'they'</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'it'</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'of'</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'but'</a:t>
            </a:r>
            <a:r>
              <a:rPr lang="en-US" b="0" dirty="0">
                <a:solidFill>
                  <a:srgbClr val="BBDAFF"/>
                </a:solidFill>
                <a:effectLst/>
                <a:latin typeface="Consolas" panose="020B0609020204030204" pitchFamily="49" charset="0"/>
              </a:rPr>
              <a:t>, </a:t>
            </a:r>
            <a:r>
              <a:rPr lang="en-US" b="0" dirty="0">
                <a:solidFill>
                  <a:srgbClr val="D1F1A9"/>
                </a:solidFill>
                <a:effectLst/>
                <a:latin typeface="Consolas" panose="020B0609020204030204" pitchFamily="49" charset="0"/>
              </a:rPr>
              <a:t>'that'</a:t>
            </a:r>
            <a:endParaRPr lang="en-US" b="0" dirty="0">
              <a:solidFill>
                <a:srgbClr val="FFFFFF"/>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FFFF"/>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7</a:t>
            </a:fld>
            <a:endParaRPr lang="en-US" dirty="0"/>
          </a:p>
        </p:txBody>
      </p:sp>
    </p:spTree>
    <p:extLst>
      <p:ext uri="{BB962C8B-B14F-4D97-AF65-F5344CB8AC3E}">
        <p14:creationId xmlns:p14="http://schemas.microsoft.com/office/powerpoint/2010/main" val="1314266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7285B7"/>
                </a:solidFill>
                <a:effectLst/>
                <a:latin typeface="Consolas" panose="020B0609020204030204" pitchFamily="49" charset="0"/>
              </a:rPr>
              <a:t>viewed the top ten entries for the word 'don', but I think it is pulling into the most frequently used because of the contraction "don't"</a:t>
            </a:r>
            <a:endParaRPr lang="en-US" b="0" dirty="0">
              <a:solidFill>
                <a:srgbClr val="FFFFFF"/>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8</a:t>
            </a:fld>
            <a:endParaRPr lang="en-US" dirty="0"/>
          </a:p>
        </p:txBody>
      </p:sp>
    </p:spTree>
    <p:extLst>
      <p:ext uri="{BB962C8B-B14F-4D97-AF65-F5344CB8AC3E}">
        <p14:creationId xmlns:p14="http://schemas.microsoft.com/office/powerpoint/2010/main" val="3364240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FFFFFF"/>
                </a:solidFill>
                <a:effectLst/>
                <a:latin typeface="Consolas" panose="020B0609020204030204" pitchFamily="49" charset="0"/>
              </a:rPr>
              <a:t>Considering the data that was shown from the longest and shortest word counts, I will want to remove characters before modeling.</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solidFill>
                  <a:srgbClr val="FFFFFF"/>
                </a:solidFill>
                <a:effectLst/>
                <a:latin typeface="Consolas" panose="020B0609020204030204" pitchFamily="49" charset="0"/>
              </a:rPr>
            </a:br>
            <a:r>
              <a:rPr lang="en-US" b="0" dirty="0">
                <a:solidFill>
                  <a:srgbClr val="FFFFFF"/>
                </a:solidFill>
                <a:effectLst/>
                <a:latin typeface="Consolas" panose="020B0609020204030204" pitchFamily="49" charset="0"/>
              </a:rPr>
              <a:t>Reviewed to determine if it is worth more review by looking at the five longest and five shortest Titles and </a:t>
            </a:r>
            <a:r>
              <a:rPr lang="en-US" b="0" dirty="0" err="1">
                <a:solidFill>
                  <a:srgbClr val="FFFFFF"/>
                </a:solidFill>
                <a:effectLst/>
                <a:latin typeface="Consolas" panose="020B0609020204030204" pitchFamily="49" charset="0"/>
              </a:rPr>
              <a:t>Selftext</a:t>
            </a:r>
            <a:r>
              <a:rPr lang="en-US" b="0" dirty="0">
                <a:solidFill>
                  <a:srgbClr val="FFFFFF"/>
                </a:solidFill>
                <a:effectLst/>
                <a:latin typeface="Consolas" panose="020B0609020204030204" pitchFamily="49" charset="0"/>
              </a:rPr>
              <a:t> description word counts.</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9</a:t>
            </a:fld>
            <a:endParaRPr lang="en-US" dirty="0"/>
          </a:p>
        </p:txBody>
      </p:sp>
    </p:spTree>
    <p:extLst>
      <p:ext uri="{BB962C8B-B14F-4D97-AF65-F5344CB8AC3E}">
        <p14:creationId xmlns:p14="http://schemas.microsoft.com/office/powerpoint/2010/main" val="173805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690746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stagram.com/chewie_honeybadger/" TargetMode="External"/><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brandiehatch.com/" TargetMode="External"/><Relationship Id="rId5" Type="http://schemas.openxmlformats.org/officeDocument/2006/relationships/hyperlink" Target="https://github.com/brandiehatch" TargetMode="External"/><Relationship Id="rId4" Type="http://schemas.openxmlformats.org/officeDocument/2006/relationships/hyperlink" Target="https://www.linkedin.com/in/brandiehatch/"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tablesgenerator.com/markdown_tables" TargetMode="External"/><Relationship Id="rId7" Type="http://schemas.openxmlformats.org/officeDocument/2006/relationships/image" Target="../media/image21.png"/><Relationship Id="rId2" Type="http://schemas.openxmlformats.org/officeDocument/2006/relationships/hyperlink" Target="https://towardsdatascience.com/20-popular-machine-learning-metrics-part-1-classification-regression-evaluation-metrics-1ca3e282a2ce"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reddit.com/r/Dogtraining/" TargetMode="External"/><Relationship Id="rId4" Type="http://schemas.openxmlformats.org/officeDocument/2006/relationships/hyperlink" Target="https://www.reddit.com/r/service_dog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24715" y="2639125"/>
            <a:ext cx="5020535" cy="2737921"/>
          </a:xfrm>
        </p:spPr>
        <p:txBody>
          <a:bodyPr anchor="ctr">
            <a:normAutofit/>
          </a:bodyPr>
          <a:lstStyle/>
          <a:p>
            <a:pPr algn="ctr"/>
            <a:r>
              <a:rPr lang="en-US" dirty="0">
                <a:solidFill>
                  <a:schemeClr val="tx1"/>
                </a:solidFill>
              </a:rPr>
              <a:t>Web APIs &amp; NLP</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1378948" y="5095244"/>
            <a:ext cx="2278910" cy="1147054"/>
          </a:xfrm>
        </p:spPr>
        <p:txBody>
          <a:bodyPr anchor="t">
            <a:normAutofit/>
          </a:bodyPr>
          <a:lstStyle/>
          <a:p>
            <a:r>
              <a:rPr lang="en-US" sz="2000" dirty="0">
                <a:solidFill>
                  <a:srgbClr val="FFFFFF">
                    <a:alpha val="75000"/>
                  </a:srgbClr>
                </a:solidFill>
              </a:rPr>
              <a:t>Brandie Hatch</a:t>
            </a:r>
          </a:p>
        </p:txBody>
      </p:sp>
      <p:pic>
        <p:nvPicPr>
          <p:cNvPr id="5" name="Picture 4" descr="A picture containing dog, sitting, looking, mammal&#10;&#10;Description automatically generated">
            <a:extLst>
              <a:ext uri="{FF2B5EF4-FFF2-40B4-BE49-F238E27FC236}">
                <a16:creationId xmlns:a16="http://schemas.microsoft.com/office/drawing/2014/main" id="{2814DE80-6D76-9E2F-33EA-3A5B3ED7D229}"/>
              </a:ext>
            </a:extLst>
          </p:cNvPr>
          <p:cNvPicPr>
            <a:picLocks noChangeAspect="1"/>
          </p:cNvPicPr>
          <p:nvPr/>
        </p:nvPicPr>
        <p:blipFill rotWithShape="1">
          <a:blip r:embed="rId3"/>
          <a:srcRect t="6615" b="18038"/>
          <a:stretch/>
        </p:blipFill>
        <p:spPr>
          <a:xfrm>
            <a:off x="4991878" y="671804"/>
            <a:ext cx="6748568" cy="5685046"/>
          </a:xfrm>
          <a:prstGeom prst="rect">
            <a:avLst/>
          </a:prstGeom>
        </p:spPr>
      </p:pic>
      <p:pic>
        <p:nvPicPr>
          <p:cNvPr id="6" name="Picture 5">
            <a:extLst>
              <a:ext uri="{FF2B5EF4-FFF2-40B4-BE49-F238E27FC236}">
                <a16:creationId xmlns:a16="http://schemas.microsoft.com/office/drawing/2014/main" id="{6A044E70-F72A-D0CA-EE04-33CA68CF73D4}"/>
              </a:ext>
            </a:extLst>
          </p:cNvPr>
          <p:cNvPicPr>
            <a:picLocks noChangeAspect="1"/>
          </p:cNvPicPr>
          <p:nvPr/>
        </p:nvPicPr>
        <p:blipFill>
          <a:blip r:embed="rId4"/>
          <a:stretch>
            <a:fillRect/>
          </a:stretch>
        </p:blipFill>
        <p:spPr>
          <a:xfrm>
            <a:off x="628229" y="924626"/>
            <a:ext cx="4213509" cy="1147053"/>
          </a:xfrm>
          <a:prstGeom prst="rect">
            <a:avLst/>
          </a:prstGeom>
        </p:spPr>
      </p:pic>
      <p:sp>
        <p:nvSpPr>
          <p:cNvPr id="7" name="Subtitle 2">
            <a:extLst>
              <a:ext uri="{FF2B5EF4-FFF2-40B4-BE49-F238E27FC236}">
                <a16:creationId xmlns:a16="http://schemas.microsoft.com/office/drawing/2014/main" id="{CCCF35AF-D308-1337-1E26-F73FDFDD7252}"/>
              </a:ext>
            </a:extLst>
          </p:cNvPr>
          <p:cNvSpPr txBox="1">
            <a:spLocks/>
          </p:cNvSpPr>
          <p:nvPr/>
        </p:nvSpPr>
        <p:spPr>
          <a:xfrm>
            <a:off x="1498443" y="2367273"/>
            <a:ext cx="2278910" cy="1147054"/>
          </a:xfrm>
          <a:prstGeom prst="rect">
            <a:avLst/>
          </a:prstGeom>
        </p:spPr>
        <p:txBody>
          <a:bodyPr vert="horz" lIns="91440" tIns="45720" rIns="91440" bIns="45720" rtlCol="0" anchor="t">
            <a:norm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ctr"/>
            <a:r>
              <a:rPr lang="en-US" sz="2000" dirty="0">
                <a:solidFill>
                  <a:schemeClr val="accent3">
                    <a:alpha val="75000"/>
                  </a:schemeClr>
                </a:solidFill>
              </a:rPr>
              <a:t>presents</a:t>
            </a: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5F64-1C66-969B-286F-90535CC8A5FD}"/>
              </a:ext>
            </a:extLst>
          </p:cNvPr>
          <p:cNvSpPr>
            <a:spLocks noGrp="1"/>
          </p:cNvSpPr>
          <p:nvPr>
            <p:ph type="title"/>
          </p:nvPr>
        </p:nvSpPr>
        <p:spPr/>
        <p:txBody>
          <a:bodyPr/>
          <a:lstStyle/>
          <a:p>
            <a:r>
              <a:rPr lang="en-US" dirty="0"/>
              <a:t>Investigative Process</a:t>
            </a:r>
          </a:p>
        </p:txBody>
      </p:sp>
      <p:graphicFrame>
        <p:nvGraphicFramePr>
          <p:cNvPr id="5" name="Content Placeholder 4">
            <a:extLst>
              <a:ext uri="{FF2B5EF4-FFF2-40B4-BE49-F238E27FC236}">
                <a16:creationId xmlns:a16="http://schemas.microsoft.com/office/drawing/2014/main" id="{C66B986B-4FB2-3C14-4C76-63D0476CA6D2}"/>
              </a:ext>
            </a:extLst>
          </p:cNvPr>
          <p:cNvGraphicFramePr>
            <a:graphicFrameLocks noGrp="1"/>
          </p:cNvGraphicFramePr>
          <p:nvPr>
            <p:ph sz="half" idx="1"/>
            <p:extLst>
              <p:ext uri="{D42A27DB-BD31-4B8C-83A1-F6EECF244321}">
                <p14:modId xmlns:p14="http://schemas.microsoft.com/office/powerpoint/2010/main" val="1679602184"/>
              </p:ext>
            </p:extLst>
          </p:nvPr>
        </p:nvGraphicFramePr>
        <p:xfrm>
          <a:off x="705014" y="2192086"/>
          <a:ext cx="5070948" cy="3704880"/>
        </p:xfrm>
        <a:graphic>
          <a:graphicData uri="http://schemas.openxmlformats.org/drawingml/2006/table">
            <a:tbl>
              <a:tblPr/>
              <a:tblGrid>
                <a:gridCol w="2535474">
                  <a:extLst>
                    <a:ext uri="{9D8B030D-6E8A-4147-A177-3AD203B41FA5}">
                      <a16:colId xmlns:a16="http://schemas.microsoft.com/office/drawing/2014/main" val="53931045"/>
                    </a:ext>
                  </a:extLst>
                </a:gridCol>
                <a:gridCol w="2535474">
                  <a:extLst>
                    <a:ext uri="{9D8B030D-6E8A-4147-A177-3AD203B41FA5}">
                      <a16:colId xmlns:a16="http://schemas.microsoft.com/office/drawing/2014/main" val="2879381678"/>
                    </a:ext>
                  </a:extLst>
                </a:gridCol>
              </a:tblGrid>
              <a:tr h="601100">
                <a:tc>
                  <a:txBody>
                    <a:bodyPr/>
                    <a:lstStyle/>
                    <a:p>
                      <a:pPr marL="0" marR="0" algn="ctr" fontAlgn="t">
                        <a:spcBef>
                          <a:spcPts val="0"/>
                        </a:spcBef>
                        <a:spcAft>
                          <a:spcPts val="0"/>
                        </a:spcAft>
                      </a:pPr>
                      <a:r>
                        <a:rPr lang="en-US" sz="1800" b="1" dirty="0">
                          <a:effectLst/>
                          <a:latin typeface="Arial" panose="020B0604020202020204" pitchFamily="34" charset="0"/>
                        </a:rPr>
                        <a:t>Models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pPr marL="0" marR="0" algn="ctr" fontAlgn="t">
                        <a:spcBef>
                          <a:spcPts val="0"/>
                        </a:spcBef>
                        <a:spcAft>
                          <a:spcPts val="0"/>
                        </a:spcAft>
                      </a:pPr>
                      <a:r>
                        <a:rPr lang="en-US" sz="1800" b="1" dirty="0">
                          <a:effectLst/>
                          <a:latin typeface="Arial" panose="020B0604020202020204" pitchFamily="34" charset="0"/>
                        </a:rPr>
                        <a:t>Best Scores</a:t>
                      </a:r>
                      <a:endParaRPr lang="en-US" sz="1800" dirty="0">
                        <a:effectLst/>
                        <a:latin typeface="Arial" panose="020B060402020202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3452093492"/>
                  </a:ext>
                </a:extLst>
              </a:tr>
              <a:tr h="601100">
                <a:tc>
                  <a:txBody>
                    <a:bodyPr/>
                    <a:lstStyle/>
                    <a:p>
                      <a:pPr marL="0" marR="0" algn="ctr" fontAlgn="t">
                        <a:spcBef>
                          <a:spcPts val="0"/>
                        </a:spcBef>
                        <a:spcAft>
                          <a:spcPts val="0"/>
                        </a:spcAft>
                      </a:pPr>
                      <a:r>
                        <a:rPr lang="en-US" sz="1800" dirty="0">
                          <a:effectLst/>
                          <a:latin typeface="Arial" panose="020B0604020202020204" pitchFamily="34" charset="0"/>
                        </a:rPr>
                        <a:t>Random Forest Classifier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b="0" i="0" kern="1200" dirty="0">
                          <a:solidFill>
                            <a:schemeClr val="tx1"/>
                          </a:solidFill>
                          <a:effectLst/>
                          <a:latin typeface="+mn-lt"/>
                          <a:ea typeface="+mn-ea"/>
                          <a:cs typeface="+mn-cs"/>
                        </a:rPr>
                        <a:t>0.9554882664647995</a:t>
                      </a:r>
                      <a:r>
                        <a:rPr lang="en-US" sz="1800" dirty="0">
                          <a:effectLst/>
                          <a:latin typeface="Arial" panose="020B0604020202020204" pitchFamily="34" charset="0"/>
                        </a:rPr>
                        <a:t>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489283790"/>
                  </a:ext>
                </a:extLst>
              </a:tr>
              <a:tr h="601100">
                <a:tc>
                  <a:txBody>
                    <a:bodyPr/>
                    <a:lstStyle/>
                    <a:p>
                      <a:pPr marL="0" marR="0" algn="ctr" fontAlgn="t">
                        <a:spcBef>
                          <a:spcPts val="0"/>
                        </a:spcBef>
                        <a:spcAft>
                          <a:spcPts val="0"/>
                        </a:spcAft>
                      </a:pPr>
                      <a:r>
                        <a:rPr lang="en-US" sz="1800">
                          <a:effectLst/>
                          <a:latin typeface="Arial" panose="020B0604020202020204" pitchFamily="34" charset="0"/>
                        </a:rPr>
                        <a:t>Decision Tree Classifier</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dirty="0">
                          <a:effectLst/>
                          <a:latin typeface="Arial" panose="020B0604020202020204" pitchFamily="34" charset="0"/>
                        </a:rPr>
                        <a:t>0.953217259651779</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43545896"/>
                  </a:ext>
                </a:extLst>
              </a:tr>
              <a:tr h="601100">
                <a:tc>
                  <a:txBody>
                    <a:bodyPr/>
                    <a:lstStyle/>
                    <a:p>
                      <a:pPr marL="0" marR="0" algn="ctr" fontAlgn="t">
                        <a:spcBef>
                          <a:spcPts val="0"/>
                        </a:spcBef>
                        <a:spcAft>
                          <a:spcPts val="0"/>
                        </a:spcAft>
                      </a:pPr>
                      <a:r>
                        <a:rPr lang="en-US" sz="1800">
                          <a:effectLst/>
                          <a:latin typeface="Arial" panose="020B0604020202020204" pitchFamily="34" charset="0"/>
                        </a:rPr>
                        <a:t>Logistic Regression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dirty="0">
                          <a:effectLst/>
                          <a:latin typeface="Arial" panose="020B0604020202020204" pitchFamily="34" charset="0"/>
                        </a:rPr>
                        <a:t>0.9654806964420892</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513284466"/>
                  </a:ext>
                </a:extLst>
              </a:tr>
              <a:tr h="601100">
                <a:tc>
                  <a:txBody>
                    <a:bodyPr/>
                    <a:lstStyle/>
                    <a:p>
                      <a:pPr marL="0" marR="0" algn="ctr" fontAlgn="t">
                        <a:spcBef>
                          <a:spcPts val="0"/>
                        </a:spcBef>
                        <a:spcAft>
                          <a:spcPts val="0"/>
                        </a:spcAft>
                      </a:pPr>
                      <a:r>
                        <a:rPr lang="en-US" sz="1800">
                          <a:effectLst/>
                          <a:latin typeface="Arial" panose="020B0604020202020204" pitchFamily="34" charset="0"/>
                        </a:rPr>
                        <a:t>SVM: Linear SVC</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a:effectLst/>
                          <a:latin typeface="Arial" panose="020B0604020202020204" pitchFamily="34" charset="0"/>
                        </a:rPr>
                        <a:t>0.9609386828160484</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07457232"/>
                  </a:ext>
                </a:extLst>
              </a:tr>
              <a:tr h="601100">
                <a:tc>
                  <a:txBody>
                    <a:bodyPr/>
                    <a:lstStyle/>
                    <a:p>
                      <a:pPr marL="0" marR="0" algn="ctr" fontAlgn="t">
                        <a:spcBef>
                          <a:spcPts val="0"/>
                        </a:spcBef>
                        <a:spcAft>
                          <a:spcPts val="0"/>
                        </a:spcAft>
                      </a:pPr>
                      <a:r>
                        <a:rPr lang="en-US" sz="1800" dirty="0">
                          <a:effectLst/>
                          <a:latin typeface="Arial" panose="020B0604020202020204" pitchFamily="34" charset="0"/>
                        </a:rPr>
                        <a:t>SVM: C-Support Vector Classification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800" dirty="0">
                          <a:effectLst/>
                          <a:latin typeface="Arial" panose="020B0604020202020204" pitchFamily="34" charset="0"/>
                        </a:rPr>
                        <a:t>0.8996214988644965</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53257334"/>
                  </a:ext>
                </a:extLst>
              </a:tr>
            </a:tbl>
          </a:graphicData>
        </a:graphic>
      </p:graphicFrame>
      <p:graphicFrame>
        <p:nvGraphicFramePr>
          <p:cNvPr id="6" name="Content Placeholder 5">
            <a:extLst>
              <a:ext uri="{FF2B5EF4-FFF2-40B4-BE49-F238E27FC236}">
                <a16:creationId xmlns:a16="http://schemas.microsoft.com/office/drawing/2014/main" id="{AAB430BA-2191-05A4-A826-E7F9DFEC26B7}"/>
              </a:ext>
            </a:extLst>
          </p:cNvPr>
          <p:cNvGraphicFramePr>
            <a:graphicFrameLocks noGrp="1"/>
          </p:cNvGraphicFramePr>
          <p:nvPr>
            <p:ph sz="half" idx="2"/>
            <p:extLst>
              <p:ext uri="{D42A27DB-BD31-4B8C-83A1-F6EECF244321}">
                <p14:modId xmlns:p14="http://schemas.microsoft.com/office/powerpoint/2010/main" val="3499801162"/>
              </p:ext>
            </p:extLst>
          </p:nvPr>
        </p:nvGraphicFramePr>
        <p:xfrm>
          <a:off x="6416675" y="2227263"/>
          <a:ext cx="5194300" cy="3633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951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5F64-1C66-969B-286F-90535CC8A5FD}"/>
              </a:ext>
            </a:extLst>
          </p:cNvPr>
          <p:cNvSpPr>
            <a:spLocks noGrp="1"/>
          </p:cNvSpPr>
          <p:nvPr>
            <p:ph type="title"/>
          </p:nvPr>
        </p:nvSpPr>
        <p:spPr>
          <a:xfrm>
            <a:off x="535014" y="1609480"/>
            <a:ext cx="2645288" cy="558815"/>
          </a:xfrm>
        </p:spPr>
        <p:txBody>
          <a:bodyPr>
            <a:normAutofit fontScale="90000"/>
          </a:bodyPr>
          <a:lstStyle/>
          <a:p>
            <a:r>
              <a:rPr lang="en-US" dirty="0"/>
              <a:t>Confusion matrix displays</a:t>
            </a:r>
          </a:p>
        </p:txBody>
      </p:sp>
      <p:grpSp>
        <p:nvGrpSpPr>
          <p:cNvPr id="21" name="Group 20">
            <a:extLst>
              <a:ext uri="{FF2B5EF4-FFF2-40B4-BE49-F238E27FC236}">
                <a16:creationId xmlns:a16="http://schemas.microsoft.com/office/drawing/2014/main" id="{716E69AC-9791-8503-A71B-C257CB3EE968}"/>
              </a:ext>
            </a:extLst>
          </p:cNvPr>
          <p:cNvGrpSpPr/>
          <p:nvPr/>
        </p:nvGrpSpPr>
        <p:grpSpPr>
          <a:xfrm>
            <a:off x="4095715" y="3996156"/>
            <a:ext cx="3158924" cy="2609454"/>
            <a:chOff x="402151" y="1242343"/>
            <a:chExt cx="3158924" cy="2609454"/>
          </a:xfrm>
        </p:grpSpPr>
        <p:pic>
          <p:nvPicPr>
            <p:cNvPr id="5" name="Picture 4" descr="Chart, treemap chart&#10;&#10;Description automatically generated">
              <a:extLst>
                <a:ext uri="{FF2B5EF4-FFF2-40B4-BE49-F238E27FC236}">
                  <a16:creationId xmlns:a16="http://schemas.microsoft.com/office/drawing/2014/main" id="{D0C843C5-E680-E4C9-6CE5-C391446C0C93}"/>
                </a:ext>
              </a:extLst>
            </p:cNvPr>
            <p:cNvPicPr>
              <a:picLocks noChangeAspect="1"/>
            </p:cNvPicPr>
            <p:nvPr/>
          </p:nvPicPr>
          <p:blipFill>
            <a:blip r:embed="rId3"/>
            <a:stretch>
              <a:fillRect/>
            </a:stretch>
          </p:blipFill>
          <p:spPr>
            <a:xfrm>
              <a:off x="402151" y="1565544"/>
              <a:ext cx="3158924" cy="2286253"/>
            </a:xfrm>
            <a:prstGeom prst="rect">
              <a:avLst/>
            </a:prstGeom>
          </p:spPr>
        </p:pic>
        <p:sp>
          <p:nvSpPr>
            <p:cNvPr id="16" name="TextBox 15">
              <a:extLst>
                <a:ext uri="{FF2B5EF4-FFF2-40B4-BE49-F238E27FC236}">
                  <a16:creationId xmlns:a16="http://schemas.microsoft.com/office/drawing/2014/main" id="{1312DD26-5AF2-E6C2-12C1-E42AE72B4D55}"/>
                </a:ext>
              </a:extLst>
            </p:cNvPr>
            <p:cNvSpPr txBox="1"/>
            <p:nvPr/>
          </p:nvSpPr>
          <p:spPr>
            <a:xfrm>
              <a:off x="655313" y="1242343"/>
              <a:ext cx="2872723" cy="369332"/>
            </a:xfrm>
            <a:prstGeom prst="rect">
              <a:avLst/>
            </a:prstGeom>
            <a:noFill/>
          </p:spPr>
          <p:txBody>
            <a:bodyPr wrap="square">
              <a:spAutoFit/>
            </a:bodyPr>
            <a:lstStyle/>
            <a:p>
              <a:pPr marL="0" indent="0" algn="ctr">
                <a:spcBef>
                  <a:spcPts val="1600"/>
                </a:spcBef>
                <a:spcAft>
                  <a:spcPts val="1600"/>
                </a:spcAft>
                <a:buNone/>
              </a:pPr>
              <a:r>
                <a:rPr lang="en-US" sz="1800" dirty="0">
                  <a:effectLst/>
                  <a:latin typeface="Arial" panose="020B0604020202020204" pitchFamily="34" charset="0"/>
                </a:rPr>
                <a:t>Random Forest Classifier </a:t>
              </a:r>
              <a:endParaRPr lang="en-US" dirty="0"/>
            </a:p>
          </p:txBody>
        </p:sp>
      </p:grpSp>
      <p:grpSp>
        <p:nvGrpSpPr>
          <p:cNvPr id="24" name="Group 23">
            <a:extLst>
              <a:ext uri="{FF2B5EF4-FFF2-40B4-BE49-F238E27FC236}">
                <a16:creationId xmlns:a16="http://schemas.microsoft.com/office/drawing/2014/main" id="{1AC8AF36-06A4-E4D3-01B6-DFB38D7E5404}"/>
              </a:ext>
            </a:extLst>
          </p:cNvPr>
          <p:cNvGrpSpPr/>
          <p:nvPr/>
        </p:nvGrpSpPr>
        <p:grpSpPr>
          <a:xfrm>
            <a:off x="4081787" y="750766"/>
            <a:ext cx="3406902" cy="2835058"/>
            <a:chOff x="3954083" y="3792026"/>
            <a:chExt cx="3406902" cy="2835058"/>
          </a:xfrm>
        </p:grpSpPr>
        <p:pic>
          <p:nvPicPr>
            <p:cNvPr id="7" name="Picture 6" descr="Chart&#10;&#10;Description automatically generated with medium confidence">
              <a:extLst>
                <a:ext uri="{FF2B5EF4-FFF2-40B4-BE49-F238E27FC236}">
                  <a16:creationId xmlns:a16="http://schemas.microsoft.com/office/drawing/2014/main" id="{59D51F4D-4AE4-7355-D4E2-9CEA2D0B8F91}"/>
                </a:ext>
              </a:extLst>
            </p:cNvPr>
            <p:cNvPicPr>
              <a:picLocks noChangeAspect="1"/>
            </p:cNvPicPr>
            <p:nvPr/>
          </p:nvPicPr>
          <p:blipFill>
            <a:blip r:embed="rId4"/>
            <a:stretch>
              <a:fillRect/>
            </a:stretch>
          </p:blipFill>
          <p:spPr>
            <a:xfrm>
              <a:off x="3954083" y="4161358"/>
              <a:ext cx="3406902" cy="2465726"/>
            </a:xfrm>
            <a:prstGeom prst="rect">
              <a:avLst/>
            </a:prstGeom>
          </p:spPr>
        </p:pic>
        <p:sp>
          <p:nvSpPr>
            <p:cNvPr id="18" name="TextBox 17">
              <a:extLst>
                <a:ext uri="{FF2B5EF4-FFF2-40B4-BE49-F238E27FC236}">
                  <a16:creationId xmlns:a16="http://schemas.microsoft.com/office/drawing/2014/main" id="{1C6834B2-B209-18B2-C15A-BA4236758812}"/>
                </a:ext>
              </a:extLst>
            </p:cNvPr>
            <p:cNvSpPr txBox="1"/>
            <p:nvPr/>
          </p:nvSpPr>
          <p:spPr>
            <a:xfrm>
              <a:off x="4314846" y="3792026"/>
              <a:ext cx="2872723" cy="369332"/>
            </a:xfrm>
            <a:prstGeom prst="rect">
              <a:avLst/>
            </a:prstGeom>
            <a:noFill/>
          </p:spPr>
          <p:txBody>
            <a:bodyPr wrap="square">
              <a:spAutoFit/>
            </a:bodyPr>
            <a:lstStyle/>
            <a:p>
              <a:pPr marL="0" indent="0" algn="ctr">
                <a:spcBef>
                  <a:spcPts val="1600"/>
                </a:spcBef>
                <a:spcAft>
                  <a:spcPts val="1600"/>
                </a:spcAft>
                <a:buNone/>
              </a:pPr>
              <a:r>
                <a:rPr lang="en-US" sz="1800" dirty="0">
                  <a:effectLst/>
                  <a:latin typeface="Arial" panose="020B0604020202020204" pitchFamily="34" charset="0"/>
                </a:rPr>
                <a:t>SVM: Linear SVC</a:t>
              </a:r>
              <a:endParaRPr lang="en-US" dirty="0"/>
            </a:p>
          </p:txBody>
        </p:sp>
      </p:grpSp>
      <p:grpSp>
        <p:nvGrpSpPr>
          <p:cNvPr id="23" name="Group 22">
            <a:extLst>
              <a:ext uri="{FF2B5EF4-FFF2-40B4-BE49-F238E27FC236}">
                <a16:creationId xmlns:a16="http://schemas.microsoft.com/office/drawing/2014/main" id="{9A23BC45-1303-2F4F-746A-5A9D75EC1734}"/>
              </a:ext>
            </a:extLst>
          </p:cNvPr>
          <p:cNvGrpSpPr/>
          <p:nvPr/>
        </p:nvGrpSpPr>
        <p:grpSpPr>
          <a:xfrm>
            <a:off x="221763" y="3030204"/>
            <a:ext cx="3158924" cy="2670568"/>
            <a:chOff x="369112" y="3866780"/>
            <a:chExt cx="3158924" cy="2670568"/>
          </a:xfrm>
        </p:grpSpPr>
        <p:pic>
          <p:nvPicPr>
            <p:cNvPr id="10" name="Picture 9" descr="Chart, treemap chart&#10;&#10;Description automatically generated">
              <a:extLst>
                <a:ext uri="{FF2B5EF4-FFF2-40B4-BE49-F238E27FC236}">
                  <a16:creationId xmlns:a16="http://schemas.microsoft.com/office/drawing/2014/main" id="{D5E7A800-B9A4-4CD2-0302-D35B188DEE79}"/>
                </a:ext>
              </a:extLst>
            </p:cNvPr>
            <p:cNvPicPr>
              <a:picLocks noChangeAspect="1"/>
            </p:cNvPicPr>
            <p:nvPr/>
          </p:nvPicPr>
          <p:blipFill>
            <a:blip r:embed="rId5"/>
            <a:stretch>
              <a:fillRect/>
            </a:stretch>
          </p:blipFill>
          <p:spPr>
            <a:xfrm>
              <a:off x="369112" y="4251095"/>
              <a:ext cx="3158924" cy="2286253"/>
            </a:xfrm>
            <a:prstGeom prst="rect">
              <a:avLst/>
            </a:prstGeom>
          </p:spPr>
        </p:pic>
        <p:sp>
          <p:nvSpPr>
            <p:cNvPr id="19" name="TextBox 18">
              <a:extLst>
                <a:ext uri="{FF2B5EF4-FFF2-40B4-BE49-F238E27FC236}">
                  <a16:creationId xmlns:a16="http://schemas.microsoft.com/office/drawing/2014/main" id="{86ACBB73-5C1D-E25D-D115-A14BFD22EB97}"/>
                </a:ext>
              </a:extLst>
            </p:cNvPr>
            <p:cNvSpPr txBox="1"/>
            <p:nvPr/>
          </p:nvSpPr>
          <p:spPr>
            <a:xfrm>
              <a:off x="626607" y="3866780"/>
              <a:ext cx="2872723" cy="369332"/>
            </a:xfrm>
            <a:prstGeom prst="rect">
              <a:avLst/>
            </a:prstGeom>
            <a:noFill/>
          </p:spPr>
          <p:txBody>
            <a:bodyPr wrap="square">
              <a:spAutoFit/>
            </a:bodyPr>
            <a:lstStyle/>
            <a:p>
              <a:pPr marL="0" indent="0" algn="ctr">
                <a:spcBef>
                  <a:spcPts val="1600"/>
                </a:spcBef>
                <a:spcAft>
                  <a:spcPts val="1600"/>
                </a:spcAft>
                <a:buNone/>
              </a:pPr>
              <a:r>
                <a:rPr lang="en-US" sz="1800" dirty="0">
                  <a:effectLst/>
                  <a:latin typeface="Arial" panose="020B0604020202020204" pitchFamily="34" charset="0"/>
                </a:rPr>
                <a:t>Logistic Regression</a:t>
              </a:r>
              <a:endParaRPr lang="en-US" dirty="0"/>
            </a:p>
          </p:txBody>
        </p:sp>
      </p:grpSp>
      <p:grpSp>
        <p:nvGrpSpPr>
          <p:cNvPr id="22" name="Group 21">
            <a:extLst>
              <a:ext uri="{FF2B5EF4-FFF2-40B4-BE49-F238E27FC236}">
                <a16:creationId xmlns:a16="http://schemas.microsoft.com/office/drawing/2014/main" id="{68E3ECB9-C996-D445-CAA7-89A98043E99E}"/>
              </a:ext>
            </a:extLst>
          </p:cNvPr>
          <p:cNvGrpSpPr/>
          <p:nvPr/>
        </p:nvGrpSpPr>
        <p:grpSpPr>
          <a:xfrm>
            <a:off x="8122006" y="4036104"/>
            <a:ext cx="3158923" cy="2569505"/>
            <a:chOff x="4707780" y="1663814"/>
            <a:chExt cx="2888524" cy="2415300"/>
          </a:xfrm>
        </p:grpSpPr>
        <p:pic>
          <p:nvPicPr>
            <p:cNvPr id="12" name="Picture 11" descr="Chart, treemap chart&#10;&#10;Description automatically generated">
              <a:extLst>
                <a:ext uri="{FF2B5EF4-FFF2-40B4-BE49-F238E27FC236}">
                  <a16:creationId xmlns:a16="http://schemas.microsoft.com/office/drawing/2014/main" id="{BAF8FE02-22A3-ECB4-012E-7CEA979622CE}"/>
                </a:ext>
              </a:extLst>
            </p:cNvPr>
            <p:cNvPicPr>
              <a:picLocks noChangeAspect="1"/>
            </p:cNvPicPr>
            <p:nvPr/>
          </p:nvPicPr>
          <p:blipFill>
            <a:blip r:embed="rId6"/>
            <a:stretch>
              <a:fillRect/>
            </a:stretch>
          </p:blipFill>
          <p:spPr>
            <a:xfrm>
              <a:off x="4707780" y="1988561"/>
              <a:ext cx="2888524" cy="2090553"/>
            </a:xfrm>
            <a:prstGeom prst="rect">
              <a:avLst/>
            </a:prstGeom>
          </p:spPr>
        </p:pic>
        <p:sp>
          <p:nvSpPr>
            <p:cNvPr id="20" name="TextBox 19">
              <a:extLst>
                <a:ext uri="{FF2B5EF4-FFF2-40B4-BE49-F238E27FC236}">
                  <a16:creationId xmlns:a16="http://schemas.microsoft.com/office/drawing/2014/main" id="{2AAB6D92-F7E4-4206-8F3D-86675DC1FEE0}"/>
                </a:ext>
              </a:extLst>
            </p:cNvPr>
            <p:cNvSpPr txBox="1"/>
            <p:nvPr/>
          </p:nvSpPr>
          <p:spPr>
            <a:xfrm>
              <a:off x="4723581" y="1663814"/>
              <a:ext cx="2872723" cy="369332"/>
            </a:xfrm>
            <a:prstGeom prst="rect">
              <a:avLst/>
            </a:prstGeom>
            <a:noFill/>
          </p:spPr>
          <p:txBody>
            <a:bodyPr wrap="square">
              <a:spAutoFit/>
            </a:bodyPr>
            <a:lstStyle/>
            <a:p>
              <a:pPr marL="0" indent="0" algn="ctr">
                <a:spcBef>
                  <a:spcPts val="1600"/>
                </a:spcBef>
                <a:spcAft>
                  <a:spcPts val="1600"/>
                </a:spcAft>
                <a:buNone/>
              </a:pPr>
              <a:r>
                <a:rPr lang="en-US" sz="1800" dirty="0">
                  <a:effectLst/>
                  <a:latin typeface="Arial" panose="020B0604020202020204" pitchFamily="34" charset="0"/>
                </a:rPr>
                <a:t>Decision Tree Classifier </a:t>
              </a:r>
              <a:endParaRPr lang="en-US" dirty="0"/>
            </a:p>
          </p:txBody>
        </p:sp>
      </p:grpSp>
      <p:grpSp>
        <p:nvGrpSpPr>
          <p:cNvPr id="27" name="Group 26">
            <a:extLst>
              <a:ext uri="{FF2B5EF4-FFF2-40B4-BE49-F238E27FC236}">
                <a16:creationId xmlns:a16="http://schemas.microsoft.com/office/drawing/2014/main" id="{A36D8217-6966-F0F7-1B93-FD6D6FF02F68}"/>
              </a:ext>
            </a:extLst>
          </p:cNvPr>
          <p:cNvGrpSpPr/>
          <p:nvPr/>
        </p:nvGrpSpPr>
        <p:grpSpPr>
          <a:xfrm>
            <a:off x="7676036" y="750766"/>
            <a:ext cx="4113513" cy="2835059"/>
            <a:chOff x="7676036" y="750766"/>
            <a:chExt cx="4113513" cy="2835059"/>
          </a:xfrm>
        </p:grpSpPr>
        <p:sp>
          <p:nvSpPr>
            <p:cNvPr id="17" name="TextBox 16">
              <a:extLst>
                <a:ext uri="{FF2B5EF4-FFF2-40B4-BE49-F238E27FC236}">
                  <a16:creationId xmlns:a16="http://schemas.microsoft.com/office/drawing/2014/main" id="{C0B8B6D6-FE1E-8E5A-12A0-34239CCBB870}"/>
                </a:ext>
              </a:extLst>
            </p:cNvPr>
            <p:cNvSpPr txBox="1"/>
            <p:nvPr/>
          </p:nvSpPr>
          <p:spPr>
            <a:xfrm>
              <a:off x="7676036" y="750766"/>
              <a:ext cx="4113513" cy="369332"/>
            </a:xfrm>
            <a:prstGeom prst="rect">
              <a:avLst/>
            </a:prstGeom>
            <a:noFill/>
          </p:spPr>
          <p:txBody>
            <a:bodyPr wrap="square">
              <a:spAutoFit/>
            </a:bodyPr>
            <a:lstStyle/>
            <a:p>
              <a:pPr marL="0" indent="0" algn="ctr">
                <a:spcBef>
                  <a:spcPts val="1600"/>
                </a:spcBef>
                <a:spcAft>
                  <a:spcPts val="1600"/>
                </a:spcAft>
                <a:buNone/>
              </a:pPr>
              <a:r>
                <a:rPr lang="en-US" sz="1800" dirty="0">
                  <a:effectLst/>
                  <a:latin typeface="Arial" panose="020B0604020202020204" pitchFamily="34" charset="0"/>
                </a:rPr>
                <a:t>SVM: C-Support Vector Classification</a:t>
              </a:r>
              <a:endParaRPr lang="en-US" dirty="0"/>
            </a:p>
          </p:txBody>
        </p:sp>
        <p:pic>
          <p:nvPicPr>
            <p:cNvPr id="26" name="Picture 25" descr="Chart, treemap chart&#10;&#10;Description automatically generated">
              <a:extLst>
                <a:ext uri="{FF2B5EF4-FFF2-40B4-BE49-F238E27FC236}">
                  <a16:creationId xmlns:a16="http://schemas.microsoft.com/office/drawing/2014/main" id="{5FCF6369-FE30-2D20-3EAE-C5240BF1D8BE}"/>
                </a:ext>
              </a:extLst>
            </p:cNvPr>
            <p:cNvPicPr>
              <a:picLocks noChangeAspect="1"/>
            </p:cNvPicPr>
            <p:nvPr/>
          </p:nvPicPr>
          <p:blipFill>
            <a:blip r:embed="rId7"/>
            <a:stretch>
              <a:fillRect/>
            </a:stretch>
          </p:blipFill>
          <p:spPr>
            <a:xfrm>
              <a:off x="7866282" y="1120098"/>
              <a:ext cx="3406904" cy="2465727"/>
            </a:xfrm>
            <a:prstGeom prst="rect">
              <a:avLst/>
            </a:prstGeom>
          </p:spPr>
        </p:pic>
      </p:grpSp>
    </p:spTree>
    <p:extLst>
      <p:ext uri="{BB962C8B-B14F-4D97-AF65-F5344CB8AC3E}">
        <p14:creationId xmlns:p14="http://schemas.microsoft.com/office/powerpoint/2010/main" val="2249555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dirty="0"/>
              <a:t>Model Findings</a:t>
            </a:r>
            <a:endParaRPr dirty="0"/>
          </a:p>
        </p:txBody>
      </p:sp>
      <p:sp>
        <p:nvSpPr>
          <p:cNvPr id="108" name="Google Shape;108;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a:buFont typeface="Courier New" panose="02070309020205020404" pitchFamily="49" charset="0"/>
              <a:buChar char="o"/>
            </a:pPr>
            <a:r>
              <a:rPr lang="en-US" dirty="0"/>
              <a:t>Overall, the Logistic Regression model was the best model to identify Service Dogs vs Dog Training Subreddits.</a:t>
            </a:r>
          </a:p>
          <a:p>
            <a:pPr>
              <a:buFont typeface="Courier New" panose="02070309020205020404" pitchFamily="49" charset="0"/>
              <a:buChar char="o"/>
            </a:pPr>
            <a:r>
              <a:rPr lang="en-US" dirty="0"/>
              <a:t>The SVM: C-Support Vector Classification model could also be used.</a:t>
            </a:r>
          </a:p>
        </p:txBody>
      </p:sp>
      <p:graphicFrame>
        <p:nvGraphicFramePr>
          <p:cNvPr id="2" name="Table 2">
            <a:extLst>
              <a:ext uri="{FF2B5EF4-FFF2-40B4-BE49-F238E27FC236}">
                <a16:creationId xmlns:a16="http://schemas.microsoft.com/office/drawing/2014/main" id="{D6C78608-D1A5-81ED-B42A-29134C9A421B}"/>
              </a:ext>
            </a:extLst>
          </p:cNvPr>
          <p:cNvGraphicFramePr>
            <a:graphicFrameLocks noGrp="1"/>
          </p:cNvGraphicFramePr>
          <p:nvPr>
            <p:extLst>
              <p:ext uri="{D42A27DB-BD31-4B8C-83A1-F6EECF244321}">
                <p14:modId xmlns:p14="http://schemas.microsoft.com/office/powerpoint/2010/main" val="1839121061"/>
              </p:ext>
            </p:extLst>
          </p:nvPr>
        </p:nvGraphicFramePr>
        <p:xfrm>
          <a:off x="1907309" y="2766675"/>
          <a:ext cx="8128000" cy="28651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31351303"/>
                    </a:ext>
                  </a:extLst>
                </a:gridCol>
                <a:gridCol w="4064000">
                  <a:extLst>
                    <a:ext uri="{9D8B030D-6E8A-4147-A177-3AD203B41FA5}">
                      <a16:colId xmlns:a16="http://schemas.microsoft.com/office/drawing/2014/main" val="4242102213"/>
                    </a:ext>
                  </a:extLst>
                </a:gridCol>
              </a:tblGrid>
              <a:tr h="370840">
                <a:tc>
                  <a:txBody>
                    <a:bodyPr/>
                    <a:lstStyle/>
                    <a:p>
                      <a:pPr algn="ctr"/>
                      <a:r>
                        <a:rPr lang="en-US" dirty="0"/>
                        <a:t>Metric</a:t>
                      </a:r>
                    </a:p>
                  </a:txBody>
                  <a:tcPr/>
                </a:tc>
                <a:tc>
                  <a:txBody>
                    <a:bodyPr/>
                    <a:lstStyle/>
                    <a:p>
                      <a:pPr algn="ctr"/>
                      <a:r>
                        <a:rPr lang="en-US" dirty="0"/>
                        <a:t>Best Model</a:t>
                      </a:r>
                    </a:p>
                  </a:txBody>
                  <a:tcPr/>
                </a:tc>
                <a:extLst>
                  <a:ext uri="{0D108BD9-81ED-4DB2-BD59-A6C34878D82A}">
                    <a16:rowId xmlns:a16="http://schemas.microsoft.com/office/drawing/2014/main" val="718462104"/>
                  </a:ext>
                </a:extLst>
              </a:tr>
              <a:tr h="370840">
                <a:tc>
                  <a:txBody>
                    <a:bodyPr/>
                    <a:lstStyle/>
                    <a:p>
                      <a:r>
                        <a:rPr lang="en-US" dirty="0"/>
                        <a:t>Bias/Variance Tradeoff</a:t>
                      </a:r>
                    </a:p>
                  </a:txBody>
                  <a:tcPr/>
                </a:tc>
                <a:tc>
                  <a:txBody>
                    <a:bodyPr/>
                    <a:lstStyle/>
                    <a:p>
                      <a:r>
                        <a:rPr lang="en-US" dirty="0"/>
                        <a:t>Logistic Regression, </a:t>
                      </a:r>
                      <a:br>
                        <a:rPr lang="en-US" dirty="0"/>
                      </a:br>
                      <a:r>
                        <a:rPr lang="en-US" dirty="0"/>
                        <a:t>SVM: C-Support Vector Classification</a:t>
                      </a:r>
                    </a:p>
                  </a:txBody>
                  <a:tcPr/>
                </a:tc>
                <a:extLst>
                  <a:ext uri="{0D108BD9-81ED-4DB2-BD59-A6C34878D82A}">
                    <a16:rowId xmlns:a16="http://schemas.microsoft.com/office/drawing/2014/main" val="3335376700"/>
                  </a:ext>
                </a:extLst>
              </a:tr>
              <a:tr h="370840">
                <a:tc>
                  <a:txBody>
                    <a:bodyPr/>
                    <a:lstStyle/>
                    <a:p>
                      <a:r>
                        <a:rPr lang="en-US" dirty="0"/>
                        <a:t>Accuracy</a:t>
                      </a:r>
                    </a:p>
                  </a:txBody>
                  <a:tcPr/>
                </a:tc>
                <a:tc>
                  <a:txBody>
                    <a:bodyPr/>
                    <a:lstStyle/>
                    <a:p>
                      <a:r>
                        <a:rPr lang="en-US" dirty="0"/>
                        <a:t>Logistic Regression</a:t>
                      </a:r>
                    </a:p>
                  </a:txBody>
                  <a:tcPr/>
                </a:tc>
                <a:extLst>
                  <a:ext uri="{0D108BD9-81ED-4DB2-BD59-A6C34878D82A}">
                    <a16:rowId xmlns:a16="http://schemas.microsoft.com/office/drawing/2014/main" val="3136600722"/>
                  </a:ext>
                </a:extLst>
              </a:tr>
              <a:tr h="370840">
                <a:tc>
                  <a:txBody>
                    <a:bodyPr/>
                    <a:lstStyle/>
                    <a:p>
                      <a:r>
                        <a:rPr lang="en-US" dirty="0"/>
                        <a:t>Precision</a:t>
                      </a:r>
                    </a:p>
                  </a:txBody>
                  <a:tcPr/>
                </a:tc>
                <a:tc>
                  <a:txBody>
                    <a:bodyPr/>
                    <a:lstStyle/>
                    <a:p>
                      <a:r>
                        <a:rPr lang="en-US" dirty="0"/>
                        <a:t>SVM: C-Support Vector Classification</a:t>
                      </a:r>
                    </a:p>
                  </a:txBody>
                  <a:tcPr/>
                </a:tc>
                <a:extLst>
                  <a:ext uri="{0D108BD9-81ED-4DB2-BD59-A6C34878D82A}">
                    <a16:rowId xmlns:a16="http://schemas.microsoft.com/office/drawing/2014/main" val="1537434443"/>
                  </a:ext>
                </a:extLst>
              </a:tr>
              <a:tr h="370840">
                <a:tc>
                  <a:txBody>
                    <a:bodyPr/>
                    <a:lstStyle/>
                    <a:p>
                      <a:r>
                        <a:rPr lang="en-US" dirty="0"/>
                        <a:t>Recall</a:t>
                      </a:r>
                    </a:p>
                  </a:txBody>
                  <a:tcPr/>
                </a:tc>
                <a:tc>
                  <a:txBody>
                    <a:bodyPr/>
                    <a:lstStyle/>
                    <a:p>
                      <a:r>
                        <a:rPr lang="en-US" dirty="0"/>
                        <a:t>Logistic Regression</a:t>
                      </a:r>
                    </a:p>
                  </a:txBody>
                  <a:tcPr/>
                </a:tc>
                <a:extLst>
                  <a:ext uri="{0D108BD9-81ED-4DB2-BD59-A6C34878D82A}">
                    <a16:rowId xmlns:a16="http://schemas.microsoft.com/office/drawing/2014/main" val="2178588348"/>
                  </a:ext>
                </a:extLst>
              </a:tr>
              <a:tr h="370840">
                <a:tc>
                  <a:txBody>
                    <a:bodyPr/>
                    <a:lstStyle/>
                    <a:p>
                      <a:r>
                        <a:rPr lang="en-US" dirty="0"/>
                        <a:t>Specificity</a:t>
                      </a:r>
                    </a:p>
                  </a:txBody>
                  <a:tcPr/>
                </a:tc>
                <a:tc>
                  <a:txBody>
                    <a:bodyPr/>
                    <a:lstStyle/>
                    <a:p>
                      <a:r>
                        <a:rPr lang="en-US" dirty="0"/>
                        <a:t>SVM: C-Support Vector Classification</a:t>
                      </a:r>
                    </a:p>
                  </a:txBody>
                  <a:tcPr/>
                </a:tc>
                <a:extLst>
                  <a:ext uri="{0D108BD9-81ED-4DB2-BD59-A6C34878D82A}">
                    <a16:rowId xmlns:a16="http://schemas.microsoft.com/office/drawing/2014/main" val="1135611658"/>
                  </a:ext>
                </a:extLst>
              </a:tr>
              <a:tr h="370840">
                <a:tc>
                  <a:txBody>
                    <a:bodyPr/>
                    <a:lstStyle/>
                    <a:p>
                      <a:r>
                        <a:rPr lang="en-US" dirty="0"/>
                        <a:t>F1 Score</a:t>
                      </a:r>
                    </a:p>
                  </a:txBody>
                  <a:tcPr/>
                </a:tc>
                <a:tc>
                  <a:txBody>
                    <a:bodyPr/>
                    <a:lstStyle/>
                    <a:p>
                      <a:r>
                        <a:rPr lang="en-US" dirty="0"/>
                        <a:t>Logistic Regression</a:t>
                      </a:r>
                    </a:p>
                  </a:txBody>
                  <a:tcPr/>
                </a:tc>
                <a:extLst>
                  <a:ext uri="{0D108BD9-81ED-4DB2-BD59-A6C34878D82A}">
                    <a16:rowId xmlns:a16="http://schemas.microsoft.com/office/drawing/2014/main" val="3163912909"/>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9F2A78-E830-B0CD-FCCC-8318CC0F222A}"/>
              </a:ext>
            </a:extLst>
          </p:cNvPr>
          <p:cNvSpPr>
            <a:spLocks noGrp="1"/>
          </p:cNvSpPr>
          <p:nvPr>
            <p:ph type="title"/>
          </p:nvPr>
        </p:nvSpPr>
        <p:spPr/>
        <p:txBody>
          <a:bodyPr/>
          <a:lstStyle/>
          <a:p>
            <a:r>
              <a:rPr lang="en-US" dirty="0"/>
              <a:t>Roc curves</a:t>
            </a:r>
          </a:p>
        </p:txBody>
      </p:sp>
      <p:sp>
        <p:nvSpPr>
          <p:cNvPr id="5" name="Text Placeholder 4">
            <a:extLst>
              <a:ext uri="{FF2B5EF4-FFF2-40B4-BE49-F238E27FC236}">
                <a16:creationId xmlns:a16="http://schemas.microsoft.com/office/drawing/2014/main" id="{989BDC1A-465E-CAB8-CC3D-3FFD1946E1CA}"/>
              </a:ext>
            </a:extLst>
          </p:cNvPr>
          <p:cNvSpPr>
            <a:spLocks noGrp="1"/>
          </p:cNvSpPr>
          <p:nvPr>
            <p:ph type="body" idx="1"/>
          </p:nvPr>
        </p:nvSpPr>
        <p:spPr/>
        <p:txBody>
          <a:bodyPr/>
          <a:lstStyle/>
          <a:p>
            <a:r>
              <a:rPr lang="en-US" dirty="0"/>
              <a:t>Logistic Regression</a:t>
            </a:r>
          </a:p>
        </p:txBody>
      </p:sp>
      <p:pic>
        <p:nvPicPr>
          <p:cNvPr id="10" name="Content Placeholder 9" descr="Text&#10;&#10;Description automatically generated with low confidence">
            <a:extLst>
              <a:ext uri="{FF2B5EF4-FFF2-40B4-BE49-F238E27FC236}">
                <a16:creationId xmlns:a16="http://schemas.microsoft.com/office/drawing/2014/main" id="{02CBB154-78BB-2224-ECC5-ADF097617F2A}"/>
              </a:ext>
            </a:extLst>
          </p:cNvPr>
          <p:cNvPicPr>
            <a:picLocks noGrp="1" noChangeAspect="1"/>
          </p:cNvPicPr>
          <p:nvPr>
            <p:ph sz="half" idx="2"/>
          </p:nvPr>
        </p:nvPicPr>
        <p:blipFill>
          <a:blip r:embed="rId2"/>
          <a:stretch>
            <a:fillRect/>
          </a:stretch>
        </p:blipFill>
        <p:spPr>
          <a:xfrm>
            <a:off x="1015922" y="2925763"/>
            <a:ext cx="4324506" cy="2935287"/>
          </a:xfrm>
        </p:spPr>
      </p:pic>
      <p:sp>
        <p:nvSpPr>
          <p:cNvPr id="7" name="Text Placeholder 6">
            <a:extLst>
              <a:ext uri="{FF2B5EF4-FFF2-40B4-BE49-F238E27FC236}">
                <a16:creationId xmlns:a16="http://schemas.microsoft.com/office/drawing/2014/main" id="{03BE3EE6-4FD5-7D43-911B-537EEC271CBB}"/>
              </a:ext>
            </a:extLst>
          </p:cNvPr>
          <p:cNvSpPr>
            <a:spLocks noGrp="1"/>
          </p:cNvSpPr>
          <p:nvPr>
            <p:ph type="body" sz="quarter" idx="3"/>
          </p:nvPr>
        </p:nvSpPr>
        <p:spPr/>
        <p:txBody>
          <a:bodyPr/>
          <a:lstStyle/>
          <a:p>
            <a:r>
              <a:rPr lang="en-US" dirty="0"/>
              <a:t>SVM: C-Support Vector Classification</a:t>
            </a:r>
          </a:p>
        </p:txBody>
      </p:sp>
      <p:pic>
        <p:nvPicPr>
          <p:cNvPr id="12" name="Content Placeholder 11" descr="A picture containing graphical user interface&#10;&#10;Description automatically generated">
            <a:extLst>
              <a:ext uri="{FF2B5EF4-FFF2-40B4-BE49-F238E27FC236}">
                <a16:creationId xmlns:a16="http://schemas.microsoft.com/office/drawing/2014/main" id="{6BB2DB8F-6468-5F64-5390-F3AF9FA23CA0}"/>
              </a:ext>
            </a:extLst>
          </p:cNvPr>
          <p:cNvPicPr>
            <a:picLocks noGrp="1" noChangeAspect="1"/>
          </p:cNvPicPr>
          <p:nvPr>
            <p:ph sz="quarter" idx="4"/>
          </p:nvPr>
        </p:nvPicPr>
        <p:blipFill>
          <a:blip r:embed="rId3"/>
          <a:stretch>
            <a:fillRect/>
          </a:stretch>
        </p:blipFill>
        <p:spPr>
          <a:xfrm>
            <a:off x="6851572" y="2925763"/>
            <a:ext cx="4324506" cy="2935287"/>
          </a:xfrm>
        </p:spPr>
      </p:pic>
    </p:spTree>
    <p:extLst>
      <p:ext uri="{BB962C8B-B14F-4D97-AF65-F5344CB8AC3E}">
        <p14:creationId xmlns:p14="http://schemas.microsoft.com/office/powerpoint/2010/main" val="2419180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C21C9-677A-DD96-1169-C1F1624CBA5A}"/>
              </a:ext>
            </a:extLst>
          </p:cNvPr>
          <p:cNvSpPr>
            <a:spLocks noGrp="1"/>
          </p:cNvSpPr>
          <p:nvPr>
            <p:ph type="title"/>
          </p:nvPr>
        </p:nvSpPr>
        <p:spPr/>
        <p:txBody>
          <a:bodyPr/>
          <a:lstStyle/>
          <a:p>
            <a:r>
              <a:rPr lang="en-US" dirty="0"/>
              <a:t>recommendations</a:t>
            </a:r>
          </a:p>
        </p:txBody>
      </p:sp>
      <p:sp>
        <p:nvSpPr>
          <p:cNvPr id="3" name="Text Placeholder 2">
            <a:extLst>
              <a:ext uri="{FF2B5EF4-FFF2-40B4-BE49-F238E27FC236}">
                <a16:creationId xmlns:a16="http://schemas.microsoft.com/office/drawing/2014/main" id="{B07FC897-9C39-E322-3661-DC8882914763}"/>
              </a:ext>
            </a:extLst>
          </p:cNvPr>
          <p:cNvSpPr>
            <a:spLocks noGrp="1"/>
          </p:cNvSpPr>
          <p:nvPr>
            <p:ph type="body" idx="1"/>
          </p:nvPr>
        </p:nvSpPr>
        <p:spPr/>
        <p:txBody>
          <a:bodyPr/>
          <a:lstStyle/>
          <a:p>
            <a:r>
              <a:rPr lang="en-US" dirty="0"/>
              <a:t>Problem Statements:</a:t>
            </a:r>
          </a:p>
        </p:txBody>
      </p:sp>
      <p:sp>
        <p:nvSpPr>
          <p:cNvPr id="4" name="Content Placeholder 3">
            <a:extLst>
              <a:ext uri="{FF2B5EF4-FFF2-40B4-BE49-F238E27FC236}">
                <a16:creationId xmlns:a16="http://schemas.microsoft.com/office/drawing/2014/main" id="{7A6B16B9-4C27-6C0C-F63B-D90BBB9AF72E}"/>
              </a:ext>
            </a:extLst>
          </p:cNvPr>
          <p:cNvSpPr>
            <a:spLocks noGrp="1"/>
          </p:cNvSpPr>
          <p:nvPr>
            <p:ph sz="half" idx="2"/>
          </p:nvPr>
        </p:nvSpPr>
        <p:spPr/>
        <p:txBody>
          <a:bodyPr/>
          <a:lstStyle/>
          <a:p>
            <a:r>
              <a:rPr lang="en-US" dirty="0"/>
              <a:t>What are the classification opportunities between the subreddits for Service Dogs and Dog Training? </a:t>
            </a:r>
          </a:p>
          <a:p>
            <a:r>
              <a:rPr lang="en-US" dirty="0"/>
              <a:t>How can those classifications help to predict training opportunities for service and other dogs?</a:t>
            </a:r>
          </a:p>
          <a:p>
            <a:endParaRPr lang="en-US" dirty="0"/>
          </a:p>
        </p:txBody>
      </p:sp>
      <p:sp>
        <p:nvSpPr>
          <p:cNvPr id="5" name="Text Placeholder 4">
            <a:extLst>
              <a:ext uri="{FF2B5EF4-FFF2-40B4-BE49-F238E27FC236}">
                <a16:creationId xmlns:a16="http://schemas.microsoft.com/office/drawing/2014/main" id="{E3896AEC-76E8-B9D0-91CF-5DF2D1AC6F1B}"/>
              </a:ext>
            </a:extLst>
          </p:cNvPr>
          <p:cNvSpPr>
            <a:spLocks noGrp="1"/>
          </p:cNvSpPr>
          <p:nvPr>
            <p:ph type="body" sz="quarter" idx="3"/>
          </p:nvPr>
        </p:nvSpPr>
        <p:spPr/>
        <p:txBody>
          <a:bodyPr/>
          <a:lstStyle/>
          <a:p>
            <a:r>
              <a:rPr lang="en-US" dirty="0"/>
              <a:t>Implications and Next Steps:</a:t>
            </a:r>
          </a:p>
        </p:txBody>
      </p:sp>
      <p:sp>
        <p:nvSpPr>
          <p:cNvPr id="6" name="Content Placeholder 5">
            <a:extLst>
              <a:ext uri="{FF2B5EF4-FFF2-40B4-BE49-F238E27FC236}">
                <a16:creationId xmlns:a16="http://schemas.microsoft.com/office/drawing/2014/main" id="{F4D4C683-343F-8406-7952-6963DC0A3C85}"/>
              </a:ext>
            </a:extLst>
          </p:cNvPr>
          <p:cNvSpPr>
            <a:spLocks noGrp="1"/>
          </p:cNvSpPr>
          <p:nvPr>
            <p:ph sz="quarter" idx="4"/>
          </p:nvPr>
        </p:nvSpPr>
        <p:spPr/>
        <p:txBody>
          <a:bodyPr/>
          <a:lstStyle/>
          <a:p>
            <a:r>
              <a:rPr lang="en-US" dirty="0"/>
              <a:t>Logistic Regression model was most accurate</a:t>
            </a:r>
          </a:p>
          <a:p>
            <a:r>
              <a:rPr lang="en-US" dirty="0"/>
              <a:t>Did not help predict training opportunities for service or other dogs</a:t>
            </a:r>
          </a:p>
          <a:p>
            <a:r>
              <a:rPr lang="en-US" dirty="0"/>
              <a:t>Classification opportunities could be to look more into the most common words and compare the differences between each Subreddit</a:t>
            </a:r>
          </a:p>
          <a:p>
            <a:r>
              <a:rPr lang="en-US" dirty="0"/>
              <a:t>Next steps would include specifically looking for training theories and pedagogy related words</a:t>
            </a:r>
          </a:p>
        </p:txBody>
      </p:sp>
    </p:spTree>
    <p:extLst>
      <p:ext uri="{BB962C8B-B14F-4D97-AF65-F5344CB8AC3E}">
        <p14:creationId xmlns:p14="http://schemas.microsoft.com/office/powerpoint/2010/main" val="236183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DF5F-934B-F97B-32F2-73292D5000FB}"/>
              </a:ext>
            </a:extLst>
          </p:cNvPr>
          <p:cNvSpPr>
            <a:spLocks noGrp="1"/>
          </p:cNvSpPr>
          <p:nvPr>
            <p:ph type="ctrTitle"/>
          </p:nvPr>
        </p:nvSpPr>
        <p:spPr/>
        <p:txBody>
          <a:bodyPr/>
          <a:lstStyle/>
          <a:p>
            <a:r>
              <a:rPr lang="en-US" dirty="0"/>
              <a:t>Questions</a:t>
            </a:r>
          </a:p>
        </p:txBody>
      </p:sp>
      <p:sp>
        <p:nvSpPr>
          <p:cNvPr id="6" name="TextBox 5">
            <a:extLst>
              <a:ext uri="{FF2B5EF4-FFF2-40B4-BE49-F238E27FC236}">
                <a16:creationId xmlns:a16="http://schemas.microsoft.com/office/drawing/2014/main" id="{8AEFE364-13BC-4602-5BF7-3D5841B02349}"/>
              </a:ext>
            </a:extLst>
          </p:cNvPr>
          <p:cNvSpPr txBox="1"/>
          <p:nvPr/>
        </p:nvSpPr>
        <p:spPr>
          <a:xfrm>
            <a:off x="705881" y="3414399"/>
            <a:ext cx="6094268" cy="1866024"/>
          </a:xfrm>
          <a:prstGeom prst="rect">
            <a:avLst/>
          </a:prstGeom>
          <a:noFill/>
        </p:spPr>
        <p:txBody>
          <a:bodyPr wrap="square">
            <a:spAutoFit/>
          </a:bodyPr>
          <a:lstStyle/>
          <a:p>
            <a:r>
              <a:rPr lang="en-US" sz="1600" dirty="0">
                <a:solidFill>
                  <a:schemeClr val="bg2"/>
                </a:solidFill>
              </a:rPr>
              <a:t>Follow Chewie’s Adventures:</a:t>
            </a:r>
          </a:p>
          <a:p>
            <a:r>
              <a:rPr lang="en-US" sz="1600" dirty="0">
                <a:solidFill>
                  <a:schemeClr val="bg2"/>
                </a:solidFill>
                <a:hlinkClick r:id="rId3"/>
              </a:rPr>
              <a:t>https://www.instagram.com/chewie_honeybadger/</a:t>
            </a:r>
            <a:endParaRPr lang="en-US" sz="1600" dirty="0">
              <a:solidFill>
                <a:schemeClr val="bg2"/>
              </a:solidFill>
            </a:endParaRPr>
          </a:p>
          <a:p>
            <a:endParaRPr lang="en-US" sz="1600" dirty="0">
              <a:solidFill>
                <a:schemeClr val="bg2"/>
              </a:solidFill>
            </a:endParaRPr>
          </a:p>
          <a:p>
            <a:endParaRPr lang="en-US" sz="1600" dirty="0">
              <a:solidFill>
                <a:schemeClr val="bg2"/>
              </a:solidFill>
            </a:endParaRPr>
          </a:p>
          <a:p>
            <a:r>
              <a:rPr lang="en-US" sz="1600" dirty="0">
                <a:solidFill>
                  <a:schemeClr val="bg2"/>
                </a:solidFill>
              </a:rPr>
              <a:t>Connect with Brandie:</a:t>
            </a:r>
          </a:p>
          <a:p>
            <a:r>
              <a:rPr lang="en-US" sz="1800" u="sng" dirty="0">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4"/>
              </a:rPr>
              <a:t>/in/</a:t>
            </a:r>
            <a:r>
              <a:rPr lang="en-US" sz="1800" u="sng" dirty="0" err="1">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4"/>
              </a:rPr>
              <a:t>brandiehatch</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 </a:t>
            </a:r>
            <a:r>
              <a:rPr lang="en-US" sz="1800" u="sng" dirty="0" err="1">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5"/>
              </a:rPr>
              <a:t>Github</a:t>
            </a:r>
            <a:r>
              <a:rPr lang="en-US" sz="1800" u="sng" dirty="0">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5"/>
              </a:rPr>
              <a:t>/</a:t>
            </a:r>
            <a:r>
              <a:rPr lang="en-US" sz="1800" u="sng" dirty="0" err="1">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5"/>
              </a:rPr>
              <a:t>brandiehatch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solidFill>
                  <a:schemeClr val="bg2"/>
                </a:solidFill>
              </a:rPr>
              <a:t> </a:t>
            </a:r>
          </a:p>
        </p:txBody>
      </p:sp>
      <p:pic>
        <p:nvPicPr>
          <p:cNvPr id="8" name="Picture 7">
            <a:hlinkClick r:id="rId6"/>
            <a:extLst>
              <a:ext uri="{FF2B5EF4-FFF2-40B4-BE49-F238E27FC236}">
                <a16:creationId xmlns:a16="http://schemas.microsoft.com/office/drawing/2014/main" id="{687D5B52-05B2-9990-1158-49928D9D91DE}"/>
              </a:ext>
            </a:extLst>
          </p:cNvPr>
          <p:cNvPicPr>
            <a:picLocks noChangeAspect="1"/>
          </p:cNvPicPr>
          <p:nvPr/>
        </p:nvPicPr>
        <p:blipFill>
          <a:blip r:embed="rId7"/>
          <a:stretch>
            <a:fillRect/>
          </a:stretch>
        </p:blipFill>
        <p:spPr>
          <a:xfrm>
            <a:off x="5729978" y="1215736"/>
            <a:ext cx="5638022" cy="4467049"/>
          </a:xfrm>
          <a:prstGeom prst="rect">
            <a:avLst/>
          </a:prstGeom>
          <a:ln>
            <a:solidFill>
              <a:schemeClr val="tx1"/>
            </a:solidFill>
          </a:ln>
        </p:spPr>
      </p:pic>
    </p:spTree>
    <p:extLst>
      <p:ext uri="{BB962C8B-B14F-4D97-AF65-F5344CB8AC3E}">
        <p14:creationId xmlns:p14="http://schemas.microsoft.com/office/powerpoint/2010/main" val="3164881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7A75-5016-58C7-00EA-CC2356918549}"/>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DF443912-174F-72F2-C939-D9D2E57A58A0}"/>
              </a:ext>
            </a:extLst>
          </p:cNvPr>
          <p:cNvSpPr>
            <a:spLocks noGrp="1"/>
          </p:cNvSpPr>
          <p:nvPr>
            <p:ph idx="1"/>
          </p:nvPr>
        </p:nvSpPr>
        <p:spPr/>
        <p:txBody>
          <a:bodyPr/>
          <a:lstStyle/>
          <a:p>
            <a:r>
              <a:rPr lang="en-US" dirty="0">
                <a:solidFill>
                  <a:schemeClr val="accent3"/>
                </a:solidFill>
                <a:hlinkClick r:id="rId2">
                  <a:extLst>
                    <a:ext uri="{A12FA001-AC4F-418D-AE19-62706E023703}">
                      <ahyp:hlinkClr xmlns:ahyp="http://schemas.microsoft.com/office/drawing/2018/hyperlinkcolor" val="tx"/>
                    </a:ext>
                  </a:extLst>
                </a:hlinkClick>
              </a:rPr>
              <a:t>https://towardsdatascience.com/20-popular-machine-learning-metrics-part-1-classification-regression-evaluation-metrics-1ca3e282a2ce</a:t>
            </a:r>
            <a:endParaRPr lang="en-US" dirty="0">
              <a:solidFill>
                <a:schemeClr val="accent3"/>
              </a:solidFill>
            </a:endParaRPr>
          </a:p>
          <a:p>
            <a:endParaRPr lang="en-US" dirty="0">
              <a:solidFill>
                <a:schemeClr val="accent3"/>
              </a:solidFill>
            </a:endParaRPr>
          </a:p>
          <a:p>
            <a:r>
              <a:rPr lang="en-US" dirty="0">
                <a:solidFill>
                  <a:schemeClr val="accent3"/>
                </a:solidFill>
                <a:hlinkClick r:id="rId3">
                  <a:extLst>
                    <a:ext uri="{A12FA001-AC4F-418D-AE19-62706E023703}">
                      <ahyp:hlinkClr xmlns:ahyp="http://schemas.microsoft.com/office/drawing/2018/hyperlinkcolor" val="tx"/>
                    </a:ext>
                  </a:extLst>
                </a:hlinkClick>
              </a:rPr>
              <a:t>https://www.tablesgenerator.com/markdown_tables#</a:t>
            </a:r>
            <a:r>
              <a:rPr lang="en-US" dirty="0">
                <a:solidFill>
                  <a:schemeClr val="accent3"/>
                </a:solidFill>
              </a:rPr>
              <a:t>   </a:t>
            </a:r>
          </a:p>
          <a:p>
            <a:endParaRPr lang="en-US" dirty="0">
              <a:solidFill>
                <a:schemeClr val="accent3"/>
              </a:solidFill>
            </a:endParaRPr>
          </a:p>
          <a:p>
            <a:r>
              <a:rPr lang="en-US" dirty="0">
                <a:solidFill>
                  <a:schemeClr val="accent3"/>
                </a:solidFill>
              </a:rPr>
              <a:t>API </a:t>
            </a:r>
            <a:r>
              <a:rPr lang="en-US" dirty="0" err="1">
                <a:solidFill>
                  <a:schemeClr val="accent3"/>
                </a:solidFill>
              </a:rPr>
              <a:t>Pushshift</a:t>
            </a:r>
            <a:endParaRPr lang="en-US" dirty="0">
              <a:solidFill>
                <a:schemeClr val="accent3"/>
              </a:solidFill>
            </a:endParaRPr>
          </a:p>
          <a:p>
            <a:r>
              <a:rPr lang="en-US" dirty="0">
                <a:solidFill>
                  <a:schemeClr val="accent3"/>
                </a:solidFill>
                <a:hlinkClick r:id="rId4">
                  <a:extLst>
                    <a:ext uri="{A12FA001-AC4F-418D-AE19-62706E023703}">
                      <ahyp:hlinkClr xmlns:ahyp="http://schemas.microsoft.com/office/drawing/2018/hyperlinkcolor" val="tx"/>
                    </a:ext>
                  </a:extLst>
                </a:hlinkClick>
              </a:rPr>
              <a:t>https://www.reddit.com/r/service_dogs/</a:t>
            </a:r>
            <a:r>
              <a:rPr lang="en-US" dirty="0">
                <a:solidFill>
                  <a:schemeClr val="accent3"/>
                </a:solidFill>
              </a:rPr>
              <a:t>  </a:t>
            </a:r>
          </a:p>
          <a:p>
            <a:r>
              <a:rPr lang="en-US" dirty="0">
                <a:solidFill>
                  <a:schemeClr val="accent3"/>
                </a:solidFill>
                <a:hlinkClick r:id="rId5">
                  <a:extLst>
                    <a:ext uri="{A12FA001-AC4F-418D-AE19-62706E023703}">
                      <ahyp:hlinkClr xmlns:ahyp="http://schemas.microsoft.com/office/drawing/2018/hyperlinkcolor" val="tx"/>
                    </a:ext>
                  </a:extLst>
                </a:hlinkClick>
              </a:rPr>
              <a:t>https://www.reddit.com/r/Dogtraining/</a:t>
            </a:r>
            <a:r>
              <a:rPr lang="en-US" dirty="0">
                <a:solidFill>
                  <a:schemeClr val="accent3"/>
                </a:solidFill>
              </a:rPr>
              <a:t> </a:t>
            </a:r>
          </a:p>
        </p:txBody>
      </p:sp>
      <p:pic>
        <p:nvPicPr>
          <p:cNvPr id="4" name="Picture 3">
            <a:extLst>
              <a:ext uri="{FF2B5EF4-FFF2-40B4-BE49-F238E27FC236}">
                <a16:creationId xmlns:a16="http://schemas.microsoft.com/office/drawing/2014/main" id="{90AA68B9-3129-E950-78EA-8F5F008F7644}"/>
              </a:ext>
            </a:extLst>
          </p:cNvPr>
          <p:cNvPicPr>
            <a:picLocks noChangeAspect="1"/>
          </p:cNvPicPr>
          <p:nvPr/>
        </p:nvPicPr>
        <p:blipFill>
          <a:blip r:embed="rId6"/>
          <a:stretch>
            <a:fillRect/>
          </a:stretch>
        </p:blipFill>
        <p:spPr>
          <a:xfrm>
            <a:off x="-3007129" y="2439286"/>
            <a:ext cx="2803367" cy="1213919"/>
          </a:xfrm>
          <a:prstGeom prst="rect">
            <a:avLst/>
          </a:prstGeom>
        </p:spPr>
      </p:pic>
      <p:pic>
        <p:nvPicPr>
          <p:cNvPr id="5" name="Picture 4">
            <a:extLst>
              <a:ext uri="{FF2B5EF4-FFF2-40B4-BE49-F238E27FC236}">
                <a16:creationId xmlns:a16="http://schemas.microsoft.com/office/drawing/2014/main" id="{E02459DE-8D6E-26F1-D16E-3241C750BEF6}"/>
              </a:ext>
            </a:extLst>
          </p:cNvPr>
          <p:cNvPicPr>
            <a:picLocks noChangeAspect="1"/>
          </p:cNvPicPr>
          <p:nvPr/>
        </p:nvPicPr>
        <p:blipFill>
          <a:blip r:embed="rId7"/>
          <a:stretch>
            <a:fillRect/>
          </a:stretch>
        </p:blipFill>
        <p:spPr>
          <a:xfrm>
            <a:off x="-4467334" y="3653205"/>
            <a:ext cx="3944454" cy="3761558"/>
          </a:xfrm>
          <a:prstGeom prst="rect">
            <a:avLst/>
          </a:prstGeom>
        </p:spPr>
      </p:pic>
      <p:pic>
        <p:nvPicPr>
          <p:cNvPr id="6" name="Picture 5">
            <a:extLst>
              <a:ext uri="{FF2B5EF4-FFF2-40B4-BE49-F238E27FC236}">
                <a16:creationId xmlns:a16="http://schemas.microsoft.com/office/drawing/2014/main" id="{E24071C9-F5C1-5208-58B0-1CD972C4A5AF}"/>
              </a:ext>
            </a:extLst>
          </p:cNvPr>
          <p:cNvPicPr>
            <a:picLocks noChangeAspect="1"/>
          </p:cNvPicPr>
          <p:nvPr/>
        </p:nvPicPr>
        <p:blipFill>
          <a:blip r:embed="rId8"/>
          <a:stretch>
            <a:fillRect/>
          </a:stretch>
        </p:blipFill>
        <p:spPr>
          <a:xfrm>
            <a:off x="-4786452" y="558507"/>
            <a:ext cx="3944454" cy="3761558"/>
          </a:xfrm>
          <a:prstGeom prst="rect">
            <a:avLst/>
          </a:prstGeom>
        </p:spPr>
      </p:pic>
    </p:spTree>
    <p:extLst>
      <p:ext uri="{BB962C8B-B14F-4D97-AF65-F5344CB8AC3E}">
        <p14:creationId xmlns:p14="http://schemas.microsoft.com/office/powerpoint/2010/main" val="285421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10C90-8F85-A407-83EB-96DCAEA8102B}"/>
              </a:ext>
            </a:extLst>
          </p:cNvPr>
          <p:cNvSpPr>
            <a:spLocks noGrp="1"/>
          </p:cNvSpPr>
          <p:nvPr>
            <p:ph type="title"/>
          </p:nvPr>
        </p:nvSpPr>
        <p:spPr/>
        <p:txBody>
          <a:bodyPr/>
          <a:lstStyle/>
          <a:p>
            <a:r>
              <a:rPr lang="en-US" dirty="0"/>
              <a:t>Index</a:t>
            </a:r>
          </a:p>
        </p:txBody>
      </p:sp>
    </p:spTree>
    <p:extLst>
      <p:ext uri="{BB962C8B-B14F-4D97-AF65-F5344CB8AC3E}">
        <p14:creationId xmlns:p14="http://schemas.microsoft.com/office/powerpoint/2010/main" val="19431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5F64-1C66-969B-286F-90535CC8A5FD}"/>
              </a:ext>
            </a:extLst>
          </p:cNvPr>
          <p:cNvSpPr>
            <a:spLocks noGrp="1"/>
          </p:cNvSpPr>
          <p:nvPr>
            <p:ph type="title"/>
          </p:nvPr>
        </p:nvSpPr>
        <p:spPr/>
        <p:txBody>
          <a:bodyPr/>
          <a:lstStyle/>
          <a:p>
            <a:r>
              <a:rPr lang="en-US" dirty="0"/>
              <a:t>Data dictionary</a:t>
            </a:r>
          </a:p>
        </p:txBody>
      </p:sp>
      <p:pic>
        <p:nvPicPr>
          <p:cNvPr id="6" name="Picture 5">
            <a:extLst>
              <a:ext uri="{FF2B5EF4-FFF2-40B4-BE49-F238E27FC236}">
                <a16:creationId xmlns:a16="http://schemas.microsoft.com/office/drawing/2014/main" id="{2666F538-0348-57D1-0DC9-9A7AA21B0C76}"/>
              </a:ext>
            </a:extLst>
          </p:cNvPr>
          <p:cNvPicPr>
            <a:picLocks noChangeAspect="1"/>
          </p:cNvPicPr>
          <p:nvPr/>
        </p:nvPicPr>
        <p:blipFill rotWithShape="1">
          <a:blip r:embed="rId3"/>
          <a:srcRect l="1" t="8146" r="-2094"/>
          <a:stretch/>
        </p:blipFill>
        <p:spPr>
          <a:xfrm>
            <a:off x="1731323" y="1891145"/>
            <a:ext cx="8472550" cy="4344132"/>
          </a:xfrm>
          <a:prstGeom prst="rect">
            <a:avLst/>
          </a:prstGeom>
        </p:spPr>
      </p:pic>
    </p:spTree>
    <p:extLst>
      <p:ext uri="{BB962C8B-B14F-4D97-AF65-F5344CB8AC3E}">
        <p14:creationId xmlns:p14="http://schemas.microsoft.com/office/powerpoint/2010/main" val="1724373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11F8D-2CDE-0B6C-2150-F1494F7444B9}"/>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92FB1980-A45C-4A9D-86FB-517313B12B54}"/>
              </a:ext>
            </a:extLst>
          </p:cNvPr>
          <p:cNvPicPr>
            <a:picLocks noGrp="1" noChangeAspect="1"/>
          </p:cNvPicPr>
          <p:nvPr>
            <p:ph idx="1"/>
          </p:nvPr>
        </p:nvPicPr>
        <p:blipFill>
          <a:blip r:embed="rId2"/>
          <a:stretch>
            <a:fillRect/>
          </a:stretch>
        </p:blipFill>
        <p:spPr>
          <a:xfrm>
            <a:off x="581025" y="3264702"/>
            <a:ext cx="11029950" cy="1787509"/>
          </a:xfrm>
        </p:spPr>
      </p:pic>
    </p:spTree>
    <p:extLst>
      <p:ext uri="{BB962C8B-B14F-4D97-AF65-F5344CB8AC3E}">
        <p14:creationId xmlns:p14="http://schemas.microsoft.com/office/powerpoint/2010/main" val="3332657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3F816-2028-F096-E8C5-CB46A6FC3E55}"/>
              </a:ext>
            </a:extLst>
          </p:cNvPr>
          <p:cNvSpPr>
            <a:spLocks noGrp="1"/>
          </p:cNvSpPr>
          <p:nvPr>
            <p:ph type="title"/>
          </p:nvPr>
        </p:nvSpPr>
        <p:spPr/>
        <p:txBody>
          <a:bodyPr/>
          <a:lstStyle/>
          <a:p>
            <a:r>
              <a:rPr lang="en-US" dirty="0"/>
              <a:t>chewie</a:t>
            </a:r>
          </a:p>
        </p:txBody>
      </p:sp>
      <p:sp>
        <p:nvSpPr>
          <p:cNvPr id="4" name="Text Placeholder 3">
            <a:extLst>
              <a:ext uri="{FF2B5EF4-FFF2-40B4-BE49-F238E27FC236}">
                <a16:creationId xmlns:a16="http://schemas.microsoft.com/office/drawing/2014/main" id="{ED15690B-4E28-BE2F-4599-5F59AF241F3E}"/>
              </a:ext>
            </a:extLst>
          </p:cNvPr>
          <p:cNvSpPr>
            <a:spLocks noGrp="1"/>
          </p:cNvSpPr>
          <p:nvPr>
            <p:ph type="body" sz="half" idx="2"/>
          </p:nvPr>
        </p:nvSpPr>
        <p:spPr/>
        <p:txBody>
          <a:bodyPr/>
          <a:lstStyle/>
          <a:p>
            <a:r>
              <a:rPr lang="en-US" dirty="0"/>
              <a:t>Ten-pound rescue pup who loves everyone and plans to be a therapy dog once the AKC Canine Good Citizen test is passed. </a:t>
            </a:r>
          </a:p>
        </p:txBody>
      </p:sp>
      <p:pic>
        <p:nvPicPr>
          <p:cNvPr id="9" name="20200907_190401">
            <a:hlinkClick r:id="" action="ppaction://media"/>
            <a:extLst>
              <a:ext uri="{FF2B5EF4-FFF2-40B4-BE49-F238E27FC236}">
                <a16:creationId xmlns:a16="http://schemas.microsoft.com/office/drawing/2014/main" id="{D3E27C66-1BC6-36AD-9F39-14276F00CE0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785518" y="1099344"/>
            <a:ext cx="2620963" cy="4659312"/>
          </a:xfrm>
          <a:prstGeom prst="roundRect">
            <a:avLst>
              <a:gd name="adj" fmla="val 5439"/>
            </a:avLst>
          </a:prstGeom>
          <a:ln>
            <a:noFill/>
          </a:ln>
          <a:effectLst>
            <a:innerShdw blurRad="114300" dist="50800">
              <a:srgbClr val="000000">
                <a:alpha val="0"/>
              </a:srgbClr>
            </a:innerShdw>
          </a:effectLst>
        </p:spPr>
      </p:pic>
      <p:grpSp>
        <p:nvGrpSpPr>
          <p:cNvPr id="13" name="Group 12">
            <a:extLst>
              <a:ext uri="{FF2B5EF4-FFF2-40B4-BE49-F238E27FC236}">
                <a16:creationId xmlns:a16="http://schemas.microsoft.com/office/drawing/2014/main" id="{0E2CE035-9C6A-0A61-367F-DF4D148FDC5C}"/>
              </a:ext>
            </a:extLst>
          </p:cNvPr>
          <p:cNvGrpSpPr/>
          <p:nvPr/>
        </p:nvGrpSpPr>
        <p:grpSpPr>
          <a:xfrm>
            <a:off x="8392290" y="1558775"/>
            <a:ext cx="2919845" cy="3740449"/>
            <a:chOff x="8392290" y="1099344"/>
            <a:chExt cx="2919845" cy="3740449"/>
          </a:xfrm>
        </p:grpSpPr>
        <p:pic>
          <p:nvPicPr>
            <p:cNvPr id="11" name="Picture 10" descr="A picture containing dog, indoor, floor, wall&#10;&#10;Description automatically generated">
              <a:extLst>
                <a:ext uri="{FF2B5EF4-FFF2-40B4-BE49-F238E27FC236}">
                  <a16:creationId xmlns:a16="http://schemas.microsoft.com/office/drawing/2014/main" id="{5F9B8891-F905-D941-9B46-5C9213BE9093}"/>
                </a:ext>
              </a:extLst>
            </p:cNvPr>
            <p:cNvPicPr>
              <a:picLocks noChangeAspect="1"/>
            </p:cNvPicPr>
            <p:nvPr/>
          </p:nvPicPr>
          <p:blipFill rotWithShape="1">
            <a:blip r:embed="rId6"/>
            <a:srcRect r="30902"/>
            <a:stretch/>
          </p:blipFill>
          <p:spPr>
            <a:xfrm>
              <a:off x="8392290" y="1099344"/>
              <a:ext cx="2919845" cy="3169227"/>
            </a:xfrm>
            <a:prstGeom prst="rect">
              <a:avLst/>
            </a:prstGeom>
          </p:spPr>
        </p:pic>
        <p:sp>
          <p:nvSpPr>
            <p:cNvPr id="12" name="TextBox 11">
              <a:extLst>
                <a:ext uri="{FF2B5EF4-FFF2-40B4-BE49-F238E27FC236}">
                  <a16:creationId xmlns:a16="http://schemas.microsoft.com/office/drawing/2014/main" id="{2F6BBAD2-FCCB-31B2-5A8D-8E6096DA4845}"/>
                </a:ext>
              </a:extLst>
            </p:cNvPr>
            <p:cNvSpPr txBox="1"/>
            <p:nvPr/>
          </p:nvSpPr>
          <p:spPr>
            <a:xfrm>
              <a:off x="8392290" y="4470461"/>
              <a:ext cx="2919845" cy="369332"/>
            </a:xfrm>
            <a:prstGeom prst="rect">
              <a:avLst/>
            </a:prstGeom>
            <a:noFill/>
          </p:spPr>
          <p:txBody>
            <a:bodyPr wrap="square" rtlCol="0">
              <a:spAutoFit/>
            </a:bodyPr>
            <a:lstStyle/>
            <a:p>
              <a:r>
                <a:rPr lang="en-US" dirty="0"/>
                <a:t>Learning how to High Five</a:t>
              </a:r>
            </a:p>
          </p:txBody>
        </p:sp>
      </p:grpSp>
      <p:sp>
        <p:nvSpPr>
          <p:cNvPr id="3" name="TextBox 2">
            <a:extLst>
              <a:ext uri="{FF2B5EF4-FFF2-40B4-BE49-F238E27FC236}">
                <a16:creationId xmlns:a16="http://schemas.microsoft.com/office/drawing/2014/main" id="{F3409FBE-07E5-EB89-F231-2E43A576808F}"/>
              </a:ext>
            </a:extLst>
          </p:cNvPr>
          <p:cNvSpPr txBox="1"/>
          <p:nvPr/>
        </p:nvSpPr>
        <p:spPr>
          <a:xfrm>
            <a:off x="4785518" y="849962"/>
            <a:ext cx="2488118" cy="261610"/>
          </a:xfrm>
          <a:prstGeom prst="rect">
            <a:avLst/>
          </a:prstGeom>
          <a:noFill/>
        </p:spPr>
        <p:txBody>
          <a:bodyPr wrap="square" rtlCol="0">
            <a:spAutoFit/>
          </a:bodyPr>
          <a:lstStyle/>
          <a:p>
            <a:r>
              <a:rPr lang="en-US" sz="1100" dirty="0"/>
              <a:t>Video of Chewie learning to high five</a:t>
            </a:r>
          </a:p>
        </p:txBody>
      </p:sp>
    </p:spTree>
    <p:extLst>
      <p:ext uri="{BB962C8B-B14F-4D97-AF65-F5344CB8AC3E}">
        <p14:creationId xmlns:p14="http://schemas.microsoft.com/office/powerpoint/2010/main" val="32392165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11F8D-2CDE-0B6C-2150-F1494F7444B9}"/>
              </a:ext>
            </a:extLst>
          </p:cNvPr>
          <p:cNvSpPr>
            <a:spLocks noGrp="1"/>
          </p:cNvSpPr>
          <p:nvPr>
            <p:ph type="title"/>
          </p:nvPr>
        </p:nvSpPr>
        <p:spPr/>
        <p:txBody>
          <a:bodyPr/>
          <a:lstStyle/>
          <a:p>
            <a:endParaRPr lang="en-US"/>
          </a:p>
        </p:txBody>
      </p:sp>
      <p:graphicFrame>
        <p:nvGraphicFramePr>
          <p:cNvPr id="10" name="Content Placeholder 9">
            <a:extLst>
              <a:ext uri="{FF2B5EF4-FFF2-40B4-BE49-F238E27FC236}">
                <a16:creationId xmlns:a16="http://schemas.microsoft.com/office/drawing/2014/main" id="{0C5AC4D0-CA63-143F-B59B-031D0BB3ED99}"/>
              </a:ext>
            </a:extLst>
          </p:cNvPr>
          <p:cNvGraphicFramePr>
            <a:graphicFrameLocks noGrp="1" noChangeAspect="1"/>
          </p:cNvGraphicFramePr>
          <p:nvPr>
            <p:ph idx="1"/>
            <p:extLst>
              <p:ext uri="{D42A27DB-BD31-4B8C-83A1-F6EECF244321}">
                <p14:modId xmlns:p14="http://schemas.microsoft.com/office/powerpoint/2010/main" val="4283186965"/>
              </p:ext>
            </p:extLst>
          </p:nvPr>
        </p:nvGraphicFramePr>
        <p:xfrm>
          <a:off x="373207" y="2947988"/>
          <a:ext cx="12835286" cy="2019137"/>
        </p:xfrm>
        <a:graphic>
          <a:graphicData uri="http://schemas.openxmlformats.org/presentationml/2006/ole">
            <mc:AlternateContent xmlns:mc="http://schemas.openxmlformats.org/markup-compatibility/2006">
              <mc:Choice xmlns:v="urn:schemas-microsoft-com:vml" Requires="v">
                <p:oleObj spid="_x0000_s2052" name="Worksheet" r:id="rId3" imgW="7324680" imgH="1152389" progId="Excel.Sheet.12">
                  <p:embed/>
                </p:oleObj>
              </mc:Choice>
              <mc:Fallback>
                <p:oleObj name="Worksheet" r:id="rId3" imgW="7324680" imgH="1152389" progId="Excel.Sheet.12">
                  <p:embed/>
                  <p:pic>
                    <p:nvPicPr>
                      <p:cNvPr id="0" name=""/>
                      <p:cNvPicPr/>
                      <p:nvPr/>
                    </p:nvPicPr>
                    <p:blipFill>
                      <a:blip r:embed="rId4"/>
                      <a:stretch>
                        <a:fillRect/>
                      </a:stretch>
                    </p:blipFill>
                    <p:spPr>
                      <a:xfrm>
                        <a:off x="373207" y="2947988"/>
                        <a:ext cx="12835286" cy="2019137"/>
                      </a:xfrm>
                      <a:prstGeom prst="rect">
                        <a:avLst/>
                      </a:prstGeom>
                    </p:spPr>
                  </p:pic>
                </p:oleObj>
              </mc:Fallback>
            </mc:AlternateContent>
          </a:graphicData>
        </a:graphic>
      </p:graphicFrame>
    </p:spTree>
    <p:extLst>
      <p:ext uri="{BB962C8B-B14F-4D97-AF65-F5344CB8AC3E}">
        <p14:creationId xmlns:p14="http://schemas.microsoft.com/office/powerpoint/2010/main" val="4144858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1B07-3C4F-86DD-2A65-68308A671CAE}"/>
              </a:ext>
            </a:extLst>
          </p:cNvPr>
          <p:cNvSpPr>
            <a:spLocks noGrp="1"/>
          </p:cNvSpPr>
          <p:nvPr>
            <p:ph type="ctrTitle"/>
          </p:nvPr>
        </p:nvSpPr>
        <p:spPr/>
        <p:txBody>
          <a:bodyPr/>
          <a:lstStyle/>
          <a:p>
            <a:r>
              <a:rPr lang="en-US" dirty="0"/>
              <a:t>Problem &amp; Goals</a:t>
            </a:r>
          </a:p>
        </p:txBody>
      </p:sp>
      <p:sp>
        <p:nvSpPr>
          <p:cNvPr id="3" name="Subtitle 2">
            <a:extLst>
              <a:ext uri="{FF2B5EF4-FFF2-40B4-BE49-F238E27FC236}">
                <a16:creationId xmlns:a16="http://schemas.microsoft.com/office/drawing/2014/main" id="{53F13D06-3532-0882-13BE-FED2B5FB8AB4}"/>
              </a:ext>
            </a:extLst>
          </p:cNvPr>
          <p:cNvSpPr>
            <a:spLocks noGrp="1"/>
          </p:cNvSpPr>
          <p:nvPr>
            <p:ph type="subTitle" idx="1"/>
          </p:nvPr>
        </p:nvSpPr>
        <p:spPr/>
        <p:txBody>
          <a:bodyPr>
            <a:normAutofit/>
          </a:bodyPr>
          <a:lstStyle/>
          <a:p>
            <a:r>
              <a:rPr lang="en-US" dirty="0"/>
              <a:t>Build a classification model that can be used to identify Service Dogs vs Dog Training</a:t>
            </a:r>
          </a:p>
        </p:txBody>
      </p:sp>
      <p:sp>
        <p:nvSpPr>
          <p:cNvPr id="5" name="TextBox 4">
            <a:extLst>
              <a:ext uri="{FF2B5EF4-FFF2-40B4-BE49-F238E27FC236}">
                <a16:creationId xmlns:a16="http://schemas.microsoft.com/office/drawing/2014/main" id="{AC305295-4A30-AA07-A2AD-2F5AF2C65544}"/>
              </a:ext>
            </a:extLst>
          </p:cNvPr>
          <p:cNvSpPr txBox="1"/>
          <p:nvPr/>
        </p:nvSpPr>
        <p:spPr>
          <a:xfrm>
            <a:off x="1135206" y="3529245"/>
            <a:ext cx="9608994" cy="2308324"/>
          </a:xfrm>
          <a:prstGeom prst="rect">
            <a:avLst/>
          </a:prstGeom>
          <a:noFill/>
        </p:spPr>
        <p:txBody>
          <a:bodyPr wrap="square">
            <a:spAutoFit/>
          </a:bodyPr>
          <a:lstStyle/>
          <a:p>
            <a:r>
              <a:rPr lang="en-US" sz="2400" dirty="0">
                <a:solidFill>
                  <a:schemeClr val="bg2"/>
                </a:solidFill>
              </a:rPr>
              <a:t>Service dogs require a lot of training. </a:t>
            </a:r>
          </a:p>
          <a:p>
            <a:endParaRPr lang="en-US" sz="2400" dirty="0">
              <a:solidFill>
                <a:schemeClr val="bg2"/>
              </a:solidFill>
            </a:endParaRPr>
          </a:p>
          <a:p>
            <a:pPr marL="342900" indent="-342900">
              <a:buFont typeface="Arial" panose="020B0604020202020204" pitchFamily="34" charset="0"/>
              <a:buChar char="•"/>
            </a:pPr>
            <a:r>
              <a:rPr lang="en-US" sz="2400" dirty="0">
                <a:solidFill>
                  <a:schemeClr val="bg2"/>
                </a:solidFill>
              </a:rPr>
              <a:t>What are the classification opportunities between the subreddits for Service Dogs and Dog Training? </a:t>
            </a:r>
          </a:p>
          <a:p>
            <a:pPr marL="342900" indent="-342900">
              <a:buFont typeface="Arial" panose="020B0604020202020204" pitchFamily="34" charset="0"/>
              <a:buChar char="•"/>
            </a:pPr>
            <a:r>
              <a:rPr lang="en-US" sz="2400" dirty="0">
                <a:solidFill>
                  <a:schemeClr val="bg2"/>
                </a:solidFill>
              </a:rPr>
              <a:t>How can those classifications help to predict training opportunities for service and other dogs?</a:t>
            </a:r>
          </a:p>
        </p:txBody>
      </p:sp>
    </p:spTree>
    <p:extLst>
      <p:ext uri="{BB962C8B-B14F-4D97-AF65-F5344CB8AC3E}">
        <p14:creationId xmlns:p14="http://schemas.microsoft.com/office/powerpoint/2010/main" val="1664570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91" name="Rectangle 9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Google Shape;85;p17"/>
          <p:cNvSpPr txBox="1">
            <a:spLocks noGrp="1"/>
          </p:cNvSpPr>
          <p:nvPr>
            <p:ph type="title"/>
          </p:nvPr>
        </p:nvSpPr>
        <p:spPr>
          <a:xfrm>
            <a:off x="8013433" y="702156"/>
            <a:ext cx="3568661" cy="1188720"/>
          </a:xfrm>
          <a:prstGeom prst="rect">
            <a:avLst/>
          </a:prstGeom>
        </p:spPr>
        <p:txBody>
          <a:bodyPr spcFirstLastPara="1" vert="horz" lIns="91440" tIns="45720" rIns="91440" bIns="45720" rtlCol="0" anchor="b" anchorCtr="0">
            <a:normAutofit/>
          </a:bodyPr>
          <a:lstStyle/>
          <a:p>
            <a:pPr>
              <a:spcBef>
                <a:spcPct val="0"/>
              </a:spcBef>
              <a:buClr>
                <a:schemeClr val="dk1"/>
              </a:buClr>
              <a:buSzPct val="39285"/>
            </a:pPr>
            <a:r>
              <a:rPr lang="en-US" b="0" kern="1200" cap="all" dirty="0">
                <a:solidFill>
                  <a:schemeClr val="tx1">
                    <a:lumMod val="75000"/>
                    <a:lumOff val="25000"/>
                  </a:schemeClr>
                </a:solidFill>
                <a:latin typeface="+mj-lt"/>
                <a:ea typeface="+mj-ea"/>
                <a:cs typeface="+mj-cs"/>
              </a:rPr>
              <a:t>Background</a:t>
            </a:r>
          </a:p>
          <a:p>
            <a:pPr>
              <a:spcBef>
                <a:spcPct val="0"/>
              </a:spcBef>
              <a:buClr>
                <a:schemeClr val="dk1"/>
              </a:buClr>
              <a:buSzPct val="39285"/>
            </a:pPr>
            <a:endParaRPr lang="en-US" b="0" kern="1200" cap="all" dirty="0">
              <a:solidFill>
                <a:schemeClr val="tx1">
                  <a:lumMod val="75000"/>
                  <a:lumOff val="25000"/>
                </a:schemeClr>
              </a:solidFill>
              <a:latin typeface="+mj-lt"/>
              <a:ea typeface="+mj-ea"/>
              <a:cs typeface="+mj-cs"/>
            </a:endParaRPr>
          </a:p>
        </p:txBody>
      </p:sp>
      <p:pic>
        <p:nvPicPr>
          <p:cNvPr id="2" name="Picture 1">
            <a:extLst>
              <a:ext uri="{FF2B5EF4-FFF2-40B4-BE49-F238E27FC236}">
                <a16:creationId xmlns:a16="http://schemas.microsoft.com/office/drawing/2014/main" id="{CC717067-1DEF-B4B5-FFFB-84F3D0E2F4D0}"/>
              </a:ext>
            </a:extLst>
          </p:cNvPr>
          <p:cNvPicPr>
            <a:picLocks noChangeAspect="1"/>
          </p:cNvPicPr>
          <p:nvPr/>
        </p:nvPicPr>
        <p:blipFill rotWithShape="1">
          <a:blip r:embed="rId3"/>
          <a:srcRect r="1" b="10838"/>
          <a:stretch/>
        </p:blipFill>
        <p:spPr>
          <a:xfrm>
            <a:off x="20" y="10"/>
            <a:ext cx="7537685" cy="6857990"/>
          </a:xfrm>
          <a:prstGeom prst="rect">
            <a:avLst/>
          </a:prstGeom>
        </p:spPr>
      </p:pic>
      <p:sp>
        <p:nvSpPr>
          <p:cNvPr id="99" name="Rectangle 9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6" name="Google Shape;86;p17"/>
          <p:cNvSpPr txBox="1">
            <a:spLocks noGrp="1"/>
          </p:cNvSpPr>
          <p:nvPr>
            <p:ph type="body" idx="1"/>
          </p:nvPr>
        </p:nvSpPr>
        <p:spPr>
          <a:xfrm>
            <a:off x="8013433" y="2040835"/>
            <a:ext cx="3568661" cy="3634486"/>
          </a:xfrm>
          <a:prstGeom prst="rect">
            <a:avLst/>
          </a:prstGeom>
        </p:spPr>
        <p:txBody>
          <a:bodyPr spcFirstLastPara="1" vert="horz" lIns="91440" tIns="45720" rIns="91440" bIns="45720" rtlCol="0" anchor="ctr" anchorCtr="0">
            <a:normAutofit lnSpcReduction="10000"/>
          </a:bodyPr>
          <a:lstStyle/>
          <a:p>
            <a:pPr marL="152396" indent="0">
              <a:spcBef>
                <a:spcPct val="20000"/>
              </a:spcBef>
              <a:spcAft>
                <a:spcPts val="600"/>
              </a:spcAft>
              <a:buSzPct val="92000"/>
              <a:buNone/>
            </a:pPr>
            <a:r>
              <a:rPr lang="en-US" b="1" dirty="0"/>
              <a:t>Attempts at this particular study have not been made in the past. </a:t>
            </a:r>
          </a:p>
          <a:p>
            <a:pPr marL="152396" indent="0">
              <a:spcBef>
                <a:spcPct val="20000"/>
              </a:spcBef>
              <a:spcAft>
                <a:spcPts val="600"/>
              </a:spcAft>
              <a:buSzPct val="92000"/>
              <a:buFont typeface="Wingdings 2" panose="05020102010507070707" pitchFamily="18" charset="2"/>
              <a:buChar char=""/>
            </a:pPr>
            <a:endParaRPr lang="en-US" b="1" dirty="0"/>
          </a:p>
          <a:p>
            <a:pPr marL="152396" indent="0">
              <a:spcBef>
                <a:spcPct val="20000"/>
              </a:spcBef>
              <a:spcAft>
                <a:spcPts val="600"/>
              </a:spcAft>
              <a:buSzPct val="92000"/>
              <a:buNone/>
            </a:pPr>
            <a:r>
              <a:rPr lang="en-US" b="1" dirty="0"/>
              <a:t>By the end of the presentation today, the goal is to communicate:</a:t>
            </a:r>
          </a:p>
          <a:p>
            <a:pPr marL="152396" indent="0">
              <a:lnSpc>
                <a:spcPct val="120000"/>
              </a:lnSpc>
              <a:spcBef>
                <a:spcPct val="20000"/>
              </a:spcBef>
              <a:spcAft>
                <a:spcPts val="600"/>
              </a:spcAft>
              <a:buSzPct val="92000"/>
              <a:buFont typeface="Wingdings 2" panose="05020102010507070707" pitchFamily="18" charset="2"/>
              <a:buChar char=""/>
            </a:pPr>
            <a:r>
              <a:rPr lang="en-US" b="1" dirty="0"/>
              <a:t> </a:t>
            </a:r>
            <a:r>
              <a:rPr lang="en-US" dirty="0"/>
              <a:t>investigative process</a:t>
            </a:r>
          </a:p>
          <a:p>
            <a:pPr marL="152396" indent="0">
              <a:lnSpc>
                <a:spcPct val="120000"/>
              </a:lnSpc>
              <a:spcBef>
                <a:spcPct val="20000"/>
              </a:spcBef>
              <a:spcAft>
                <a:spcPts val="600"/>
              </a:spcAft>
              <a:buSzPct val="92000"/>
              <a:buFont typeface="Wingdings 2" panose="05020102010507070707" pitchFamily="18" charset="2"/>
              <a:buChar char=""/>
            </a:pPr>
            <a:r>
              <a:rPr lang="en-US" dirty="0"/>
              <a:t> inferences</a:t>
            </a:r>
          </a:p>
          <a:p>
            <a:pPr marL="152396" indent="0">
              <a:spcBef>
                <a:spcPct val="20000"/>
              </a:spcBef>
              <a:spcAft>
                <a:spcPts val="600"/>
              </a:spcAft>
              <a:buSzPct val="92000"/>
              <a:buFont typeface="Wingdings 2" panose="05020102010507070707" pitchFamily="18" charset="2"/>
              <a:buChar char=""/>
            </a:pPr>
            <a:r>
              <a:rPr lang="en-US" dirty="0"/>
              <a:t> recommendations</a:t>
            </a:r>
          </a:p>
          <a:p>
            <a:pPr marL="495296" indent="-342900">
              <a:spcBef>
                <a:spcPct val="20000"/>
              </a:spcBef>
              <a:spcAft>
                <a:spcPts val="600"/>
              </a:spcAft>
              <a:buSzPct val="92000"/>
              <a:buFont typeface="Wingdings 2" panose="05020102010507070707" pitchFamily="18" charset="2"/>
              <a:buChar char=""/>
            </a:pPr>
            <a:endParaRPr lang="en-US" dirty="0"/>
          </a:p>
        </p:txBody>
      </p:sp>
    </p:spTree>
    <p:extLst>
      <p:ext uri="{BB962C8B-B14F-4D97-AF65-F5344CB8AC3E}">
        <p14:creationId xmlns:p14="http://schemas.microsoft.com/office/powerpoint/2010/main" val="57994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pPr>
              <a:buClr>
                <a:schemeClr val="dk1"/>
              </a:buClr>
              <a:buSzPct val="39285"/>
            </a:pPr>
            <a:r>
              <a:rPr lang="en-US" dirty="0"/>
              <a:t>Data Collection</a:t>
            </a:r>
            <a:endParaRPr dirty="0"/>
          </a:p>
          <a:p>
            <a:pPr>
              <a:buClr>
                <a:schemeClr val="dk1"/>
              </a:buClr>
              <a:buSzPct val="39285"/>
            </a:pPr>
            <a:endParaRPr dirty="0"/>
          </a:p>
        </p:txBody>
      </p:sp>
      <p:sp>
        <p:nvSpPr>
          <p:cNvPr id="86" name="Google Shape;86;p17"/>
          <p:cNvSpPr txBox="1">
            <a:spLocks noGrp="1"/>
          </p:cNvSpPr>
          <p:nvPr>
            <p:ph type="body" idx="1"/>
          </p:nvPr>
        </p:nvSpPr>
        <p:spPr>
          <a:xfrm>
            <a:off x="415600" y="1356967"/>
            <a:ext cx="11360800" cy="1778067"/>
          </a:xfrm>
          <a:prstGeom prst="rect">
            <a:avLst/>
          </a:prstGeom>
        </p:spPr>
        <p:txBody>
          <a:bodyPr spcFirstLastPara="1" vert="horz" wrap="square" lIns="121900" tIns="121900" rIns="121900" bIns="121900" rtlCol="0" anchor="t" anchorCtr="0">
            <a:normAutofit/>
          </a:bodyPr>
          <a:lstStyle/>
          <a:p>
            <a:pPr marL="152396" indent="0">
              <a:buNone/>
            </a:pPr>
            <a:r>
              <a:rPr lang="en-US" b="1" dirty="0">
                <a:solidFill>
                  <a:schemeClr val="accent3"/>
                </a:solidFill>
              </a:rPr>
              <a:t>Data Pulled from Subreddit:</a:t>
            </a:r>
          </a:p>
          <a:p>
            <a:pPr marL="495296" indent="-342900">
              <a:buClr>
                <a:schemeClr val="accent3"/>
              </a:buClr>
              <a:buFont typeface="+mj-lt"/>
              <a:buAutoNum type="arabicPeriod"/>
            </a:pPr>
            <a:r>
              <a:rPr lang="en-US" dirty="0">
                <a:solidFill>
                  <a:schemeClr val="accent3"/>
                </a:solidFill>
              </a:rPr>
              <a:t>The Dog Training Subreddit data set included 4730 observations of nine variables. </a:t>
            </a:r>
          </a:p>
          <a:p>
            <a:pPr marL="495296" indent="-342900">
              <a:buClr>
                <a:schemeClr val="accent3"/>
              </a:buClr>
              <a:buFont typeface="+mj-lt"/>
              <a:buAutoNum type="arabicPeriod"/>
            </a:pPr>
            <a:r>
              <a:rPr lang="en-US" dirty="0">
                <a:solidFill>
                  <a:schemeClr val="accent3"/>
                </a:solidFill>
              </a:rPr>
              <a:t>The Service Dogs Subreddit data set included 4717 observations of nine variables. </a:t>
            </a:r>
          </a:p>
          <a:p>
            <a:pPr marL="495296" indent="-342900">
              <a:buFont typeface="+mj-lt"/>
              <a:buAutoNum type="arabicPeriod"/>
            </a:pPr>
            <a:endParaRPr lang="en-US" dirty="0"/>
          </a:p>
        </p:txBody>
      </p:sp>
      <p:graphicFrame>
        <p:nvGraphicFramePr>
          <p:cNvPr id="5" name="Table 5">
            <a:extLst>
              <a:ext uri="{FF2B5EF4-FFF2-40B4-BE49-F238E27FC236}">
                <a16:creationId xmlns:a16="http://schemas.microsoft.com/office/drawing/2014/main" id="{0E4F2301-21F7-299B-B344-CEB3B7F867A9}"/>
              </a:ext>
            </a:extLst>
          </p:cNvPr>
          <p:cNvGraphicFramePr>
            <a:graphicFrameLocks noGrp="1"/>
          </p:cNvGraphicFramePr>
          <p:nvPr>
            <p:extLst>
              <p:ext uri="{D42A27DB-BD31-4B8C-83A1-F6EECF244321}">
                <p14:modId xmlns:p14="http://schemas.microsoft.com/office/powerpoint/2010/main" val="2151261450"/>
              </p:ext>
            </p:extLst>
          </p:nvPr>
        </p:nvGraphicFramePr>
        <p:xfrm>
          <a:off x="2074718" y="2605098"/>
          <a:ext cx="8042564" cy="3388332"/>
        </p:xfrm>
        <a:graphic>
          <a:graphicData uri="http://schemas.openxmlformats.org/drawingml/2006/table">
            <a:tbl>
              <a:tblPr firstRow="1" bandRow="1">
                <a:tableStyleId>{5C22544A-7EE6-4342-B048-85BDC9FD1C3A}</a:tableStyleId>
              </a:tblPr>
              <a:tblGrid>
                <a:gridCol w="2693212">
                  <a:extLst>
                    <a:ext uri="{9D8B030D-6E8A-4147-A177-3AD203B41FA5}">
                      <a16:colId xmlns:a16="http://schemas.microsoft.com/office/drawing/2014/main" val="3336967849"/>
                    </a:ext>
                  </a:extLst>
                </a:gridCol>
                <a:gridCol w="5349352">
                  <a:extLst>
                    <a:ext uri="{9D8B030D-6E8A-4147-A177-3AD203B41FA5}">
                      <a16:colId xmlns:a16="http://schemas.microsoft.com/office/drawing/2014/main" val="67978814"/>
                    </a:ext>
                  </a:extLst>
                </a:gridCol>
              </a:tblGrid>
              <a:tr h="416244">
                <a:tc>
                  <a:txBody>
                    <a:bodyPr/>
                    <a:lstStyle/>
                    <a:p>
                      <a:pPr algn="ctr"/>
                      <a:r>
                        <a:rPr lang="en-US" sz="1800" dirty="0"/>
                        <a:t>Variable</a:t>
                      </a:r>
                    </a:p>
                  </a:txBody>
                  <a:tcPr anchor="ctr"/>
                </a:tc>
                <a:tc>
                  <a:txBody>
                    <a:bodyPr/>
                    <a:lstStyle/>
                    <a:p>
                      <a:pPr algn="ctr"/>
                      <a:r>
                        <a:rPr lang="en-US" sz="1800" dirty="0"/>
                        <a:t>Notes</a:t>
                      </a:r>
                    </a:p>
                  </a:txBody>
                  <a:tcPr anchor="ctr"/>
                </a:tc>
                <a:extLst>
                  <a:ext uri="{0D108BD9-81ED-4DB2-BD59-A6C34878D82A}">
                    <a16:rowId xmlns:a16="http://schemas.microsoft.com/office/drawing/2014/main" val="1599026657"/>
                  </a:ext>
                </a:extLst>
              </a:tr>
              <a:tr h="3715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Subreddit</a:t>
                      </a:r>
                    </a:p>
                  </a:txBody>
                  <a:tcPr anchor="ctr"/>
                </a:tc>
                <a:tc>
                  <a:txBody>
                    <a:bodyPr/>
                    <a:lstStyle/>
                    <a:p>
                      <a:r>
                        <a:rPr lang="en-US" sz="1600" dirty="0"/>
                        <a:t>Classification tool</a:t>
                      </a:r>
                    </a:p>
                  </a:txBody>
                  <a:tcPr anchor="ctr"/>
                </a:tc>
                <a:extLst>
                  <a:ext uri="{0D108BD9-81ED-4DB2-BD59-A6C34878D82A}">
                    <a16:rowId xmlns:a16="http://schemas.microsoft.com/office/drawing/2014/main" val="2853070515"/>
                  </a:ext>
                </a:extLst>
              </a:tr>
              <a:tr h="3715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Title</a:t>
                      </a:r>
                    </a:p>
                  </a:txBody>
                  <a:tcPr anchor="ctr"/>
                </a:tc>
                <a:tc>
                  <a:txBody>
                    <a:bodyPr/>
                    <a:lstStyle/>
                    <a:p>
                      <a:r>
                        <a:rPr lang="en-US" sz="1600" dirty="0"/>
                        <a:t>Text to be vectorized and used in model</a:t>
                      </a:r>
                    </a:p>
                  </a:txBody>
                  <a:tcPr anchor="ctr"/>
                </a:tc>
                <a:extLst>
                  <a:ext uri="{0D108BD9-81ED-4DB2-BD59-A6C34878D82A}">
                    <a16:rowId xmlns:a16="http://schemas.microsoft.com/office/drawing/2014/main" val="3929510648"/>
                  </a:ext>
                </a:extLst>
              </a:tr>
              <a:tr h="3715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Self text</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Text to be vectorized and used in model</a:t>
                      </a:r>
                    </a:p>
                  </a:txBody>
                  <a:tcPr anchor="ctr"/>
                </a:tc>
                <a:extLst>
                  <a:ext uri="{0D108BD9-81ED-4DB2-BD59-A6C34878D82A}">
                    <a16:rowId xmlns:a16="http://schemas.microsoft.com/office/drawing/2014/main" val="2788270351"/>
                  </a:ext>
                </a:extLst>
              </a:tr>
              <a:tr h="3715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Number of Comments    </a:t>
                      </a:r>
                    </a:p>
                  </a:txBody>
                  <a:tcPr anchor="ctr"/>
                </a:tc>
                <a:tc>
                  <a:txBody>
                    <a:bodyPr/>
                    <a:lstStyle/>
                    <a:p>
                      <a:r>
                        <a:rPr lang="en-US" sz="1600" dirty="0"/>
                        <a:t>Used as numerical tool in model</a:t>
                      </a:r>
                    </a:p>
                  </a:txBody>
                  <a:tcPr anchor="ctr"/>
                </a:tc>
                <a:extLst>
                  <a:ext uri="{0D108BD9-81ED-4DB2-BD59-A6C34878D82A}">
                    <a16:rowId xmlns:a16="http://schemas.microsoft.com/office/drawing/2014/main" val="2517409468"/>
                  </a:ext>
                </a:extLst>
              </a:tr>
              <a:tr h="3715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Score</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Used as numerical tool in model</a:t>
                      </a:r>
                    </a:p>
                  </a:txBody>
                  <a:tcPr anchor="ctr"/>
                </a:tc>
                <a:extLst>
                  <a:ext uri="{0D108BD9-81ED-4DB2-BD59-A6C34878D82A}">
                    <a16:rowId xmlns:a16="http://schemas.microsoft.com/office/drawing/2014/main" val="1572680362"/>
                  </a:ext>
                </a:extLst>
              </a:tr>
              <a:tr h="371511">
                <a:tc>
                  <a:txBody>
                    <a:bodyPr/>
                    <a:lstStyle/>
                    <a:p>
                      <a:r>
                        <a:rPr lang="en-US" sz="1600" dirty="0"/>
                        <a:t>Over_18 </a:t>
                      </a:r>
                    </a:p>
                  </a:txBody>
                  <a:tcPr anchor="ctr"/>
                </a:tc>
                <a:tc>
                  <a:txBody>
                    <a:bodyPr/>
                    <a:lstStyle/>
                    <a:p>
                      <a:r>
                        <a:rPr lang="en-US" sz="1600" dirty="0"/>
                        <a:t>Helped to remove inappropriate content (removed)</a:t>
                      </a:r>
                    </a:p>
                  </a:txBody>
                  <a:tcPr anchor="ctr"/>
                </a:tc>
                <a:extLst>
                  <a:ext uri="{0D108BD9-81ED-4DB2-BD59-A6C34878D82A}">
                    <a16:rowId xmlns:a16="http://schemas.microsoft.com/office/drawing/2014/main" val="71608627"/>
                  </a:ext>
                </a:extLst>
              </a:tr>
              <a:tr h="371511">
                <a:tc>
                  <a:txBody>
                    <a:bodyPr/>
                    <a:lstStyle/>
                    <a:p>
                      <a:r>
                        <a:rPr lang="en-US" sz="1600" dirty="0"/>
                        <a:t>Author</a:t>
                      </a:r>
                    </a:p>
                  </a:txBody>
                  <a:tcPr anchor="ctr"/>
                </a:tc>
                <a:tc>
                  <a:txBody>
                    <a:bodyPr/>
                    <a:lstStyle/>
                    <a:p>
                      <a:r>
                        <a:rPr lang="en-US" sz="1600" dirty="0"/>
                        <a:t>Collected in case of concerns (removed)</a:t>
                      </a:r>
                    </a:p>
                  </a:txBody>
                  <a:tcPr anchor="ctr"/>
                </a:tc>
                <a:extLst>
                  <a:ext uri="{0D108BD9-81ED-4DB2-BD59-A6C34878D82A}">
                    <a16:rowId xmlns:a16="http://schemas.microsoft.com/office/drawing/2014/main" val="3448098073"/>
                  </a:ext>
                </a:extLst>
              </a:tr>
              <a:tr h="3715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Created UTC</a:t>
                      </a:r>
                    </a:p>
                  </a:txBody>
                  <a:tcPr anchor="ctr"/>
                </a:tc>
                <a:tc>
                  <a:txBody>
                    <a:bodyPr/>
                    <a:lstStyle/>
                    <a:p>
                      <a:r>
                        <a:rPr lang="en-US" sz="1600" dirty="0"/>
                        <a:t>Utilized for collecting most recent data (removed)</a:t>
                      </a:r>
                    </a:p>
                  </a:txBody>
                  <a:tcPr anchor="ctr"/>
                </a:tc>
                <a:extLst>
                  <a:ext uri="{0D108BD9-81ED-4DB2-BD59-A6C34878D82A}">
                    <a16:rowId xmlns:a16="http://schemas.microsoft.com/office/drawing/2014/main" val="63370917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a:t>EDA/Cleaning</a:t>
            </a:r>
            <a:endParaRPr/>
          </a:p>
        </p:txBody>
      </p:sp>
      <p:sp>
        <p:nvSpPr>
          <p:cNvPr id="72" name="Google Shape;72;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lnSpcReduction="10000"/>
          </a:bodyPr>
          <a:lstStyle/>
          <a:p>
            <a:pPr>
              <a:buFont typeface="Arial" panose="020B0604020202020204" pitchFamily="34" charset="0"/>
              <a:buChar char="•"/>
            </a:pPr>
            <a:r>
              <a:rPr lang="en" dirty="0"/>
              <a:t>During cleaning, no nulls that needed to be removed</a:t>
            </a:r>
          </a:p>
          <a:p>
            <a:pPr>
              <a:buFont typeface="Arial" panose="020B0604020202020204" pitchFamily="34" charset="0"/>
              <a:buChar char="•"/>
            </a:pPr>
            <a:endParaRPr lang="en" dirty="0"/>
          </a:p>
          <a:p>
            <a:pPr>
              <a:buFont typeface="Arial" panose="020B0604020202020204" pitchFamily="34" charset="0"/>
              <a:buChar char="•"/>
            </a:pPr>
            <a:r>
              <a:rPr lang="en" dirty="0"/>
              <a:t>There was not much difference between the scores of the two subreddits:</a:t>
            </a:r>
          </a:p>
          <a:p>
            <a:pPr lvl="1">
              <a:buFont typeface="Arial" panose="020B0604020202020204" pitchFamily="34" charset="0"/>
              <a:buChar char="•"/>
            </a:pPr>
            <a:r>
              <a:rPr lang="en" dirty="0"/>
              <a:t>Service Dogs mean score was 1.5</a:t>
            </a:r>
          </a:p>
          <a:p>
            <a:pPr lvl="1">
              <a:buFont typeface="Arial" panose="020B0604020202020204" pitchFamily="34" charset="0"/>
              <a:buChar char="•"/>
            </a:pPr>
            <a:r>
              <a:rPr lang="en" dirty="0"/>
              <a:t>Dog Training mean score was 1.0</a:t>
            </a:r>
          </a:p>
          <a:p>
            <a:pPr>
              <a:buFont typeface="Arial" panose="020B0604020202020204" pitchFamily="34" charset="0"/>
              <a:buChar char="•"/>
            </a:pPr>
            <a:endParaRPr lang="en" dirty="0"/>
          </a:p>
          <a:p>
            <a:pPr>
              <a:buFont typeface="Arial" panose="020B0604020202020204" pitchFamily="34" charset="0"/>
              <a:buChar char="•"/>
            </a:pPr>
            <a:r>
              <a:rPr lang="en" dirty="0"/>
              <a:t>There was a significant difference in the number of comments for each subreddit:</a:t>
            </a:r>
          </a:p>
          <a:p>
            <a:pPr lvl="1">
              <a:buFont typeface="Arial" panose="020B0604020202020204" pitchFamily="34" charset="0"/>
              <a:buChar char="•"/>
            </a:pPr>
            <a:r>
              <a:rPr lang="en" dirty="0"/>
              <a:t>Service Dogs number of comments mean was 9.2</a:t>
            </a:r>
          </a:p>
          <a:p>
            <a:pPr lvl="1">
              <a:buFont typeface="Arial" panose="020B0604020202020204" pitchFamily="34" charset="0"/>
              <a:buChar char="•"/>
            </a:pPr>
            <a:r>
              <a:rPr lang="en" dirty="0"/>
              <a:t>Dog Training number of comments mean was .8</a:t>
            </a:r>
          </a:p>
          <a:p>
            <a:pPr marL="152396" indent="0">
              <a:buNone/>
            </a:pPr>
            <a:r>
              <a:rPr lang="en" dirty="0"/>
              <a:t>	*Number of comments will provide a good numerical predictor in the model</a:t>
            </a:r>
          </a:p>
          <a:p>
            <a:pPr>
              <a:buFont typeface="Arial" panose="020B0604020202020204" pitchFamily="34" charset="0"/>
              <a:buChar char="•"/>
            </a:pPr>
            <a:endParaRPr lang="en" dirty="0"/>
          </a:p>
          <a:p>
            <a:pPr>
              <a:buFont typeface="Arial" panose="020B0604020202020204" pitchFamily="34" charset="0"/>
              <a:buChar char="•"/>
            </a:pPr>
            <a:r>
              <a:rPr lang="en" dirty="0"/>
              <a:t>Class imbalance was almost non-existant: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Combined Title and Self text into a single column for Vectorization, Lemmatizing, Stemming, and Tokenizing</a:t>
            </a:r>
            <a:endParaRPr dirty="0"/>
          </a:p>
        </p:txBody>
      </p:sp>
      <p:graphicFrame>
        <p:nvGraphicFramePr>
          <p:cNvPr id="2" name="Table 2">
            <a:extLst>
              <a:ext uri="{FF2B5EF4-FFF2-40B4-BE49-F238E27FC236}">
                <a16:creationId xmlns:a16="http://schemas.microsoft.com/office/drawing/2014/main" id="{5ECBB61B-9952-F34B-8223-02CBFD9F2571}"/>
              </a:ext>
            </a:extLst>
          </p:cNvPr>
          <p:cNvGraphicFramePr>
            <a:graphicFrameLocks noGrp="1"/>
          </p:cNvGraphicFramePr>
          <p:nvPr>
            <p:extLst>
              <p:ext uri="{D42A27DB-BD31-4B8C-83A1-F6EECF244321}">
                <p14:modId xmlns:p14="http://schemas.microsoft.com/office/powerpoint/2010/main" val="1995255057"/>
              </p:ext>
            </p:extLst>
          </p:nvPr>
        </p:nvGraphicFramePr>
        <p:xfrm>
          <a:off x="1231900" y="4579687"/>
          <a:ext cx="4462318" cy="741680"/>
        </p:xfrm>
        <a:graphic>
          <a:graphicData uri="http://schemas.openxmlformats.org/drawingml/2006/table">
            <a:tbl>
              <a:tblPr bandRow="1">
                <a:tableStyleId>{5C22544A-7EE6-4342-B048-85BDC9FD1C3A}</a:tableStyleId>
              </a:tblPr>
              <a:tblGrid>
                <a:gridCol w="2231159">
                  <a:extLst>
                    <a:ext uri="{9D8B030D-6E8A-4147-A177-3AD203B41FA5}">
                      <a16:colId xmlns:a16="http://schemas.microsoft.com/office/drawing/2014/main" val="414273803"/>
                    </a:ext>
                  </a:extLst>
                </a:gridCol>
                <a:gridCol w="2231159">
                  <a:extLst>
                    <a:ext uri="{9D8B030D-6E8A-4147-A177-3AD203B41FA5}">
                      <a16:colId xmlns:a16="http://schemas.microsoft.com/office/drawing/2014/main" val="4080108617"/>
                    </a:ext>
                  </a:extLst>
                </a:gridCol>
              </a:tblGrid>
              <a:tr h="370840">
                <a:tc>
                  <a:txBody>
                    <a:bodyPr/>
                    <a:lstStyle/>
                    <a:p>
                      <a:r>
                        <a:rPr lang="en-US" dirty="0"/>
                        <a:t>Service Dogs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0.499576</a:t>
                      </a:r>
                    </a:p>
                  </a:txBody>
                  <a:tcPr/>
                </a:tc>
                <a:extLst>
                  <a:ext uri="{0D108BD9-81ED-4DB2-BD59-A6C34878D82A}">
                    <a16:rowId xmlns:a16="http://schemas.microsoft.com/office/drawing/2014/main" val="4024616784"/>
                  </a:ext>
                </a:extLst>
              </a:tr>
              <a:tr h="370840">
                <a:tc>
                  <a:txBody>
                    <a:bodyPr/>
                    <a:lstStyle/>
                    <a:p>
                      <a:r>
                        <a:rPr lang="en-US" dirty="0"/>
                        <a:t>Dog Training</a:t>
                      </a:r>
                    </a:p>
                  </a:txBody>
                  <a:tcPr/>
                </a:tc>
                <a:tc>
                  <a:txBody>
                    <a:bodyPr/>
                    <a:lstStyle/>
                    <a:p>
                      <a:r>
                        <a:rPr lang="en-US" dirty="0"/>
                        <a:t>0.500424</a:t>
                      </a:r>
                    </a:p>
                  </a:txBody>
                  <a:tcPr/>
                </a:tc>
                <a:extLst>
                  <a:ext uri="{0D108BD9-81ED-4DB2-BD59-A6C34878D82A}">
                    <a16:rowId xmlns:a16="http://schemas.microsoft.com/office/drawing/2014/main" val="174160295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5F64-1C66-969B-286F-90535CC8A5FD}"/>
              </a:ext>
            </a:extLst>
          </p:cNvPr>
          <p:cNvSpPr>
            <a:spLocks noGrp="1"/>
          </p:cNvSpPr>
          <p:nvPr>
            <p:ph type="title"/>
          </p:nvPr>
        </p:nvSpPr>
        <p:spPr/>
        <p:txBody>
          <a:bodyPr/>
          <a:lstStyle/>
          <a:p>
            <a:r>
              <a:rPr lang="en-US" dirty="0"/>
              <a:t>Data Exploration: Most common words</a:t>
            </a:r>
          </a:p>
        </p:txBody>
      </p:sp>
      <p:graphicFrame>
        <p:nvGraphicFramePr>
          <p:cNvPr id="5" name="Content Placeholder 4">
            <a:extLst>
              <a:ext uri="{FF2B5EF4-FFF2-40B4-BE49-F238E27FC236}">
                <a16:creationId xmlns:a16="http://schemas.microsoft.com/office/drawing/2014/main" id="{E55CEBD8-29DF-A310-CAB4-8B5DCB639466}"/>
              </a:ext>
            </a:extLst>
          </p:cNvPr>
          <p:cNvGraphicFramePr>
            <a:graphicFrameLocks noGrp="1"/>
          </p:cNvGraphicFramePr>
          <p:nvPr>
            <p:ph sz="half" idx="1"/>
            <p:extLst>
              <p:ext uri="{D42A27DB-BD31-4B8C-83A1-F6EECF244321}">
                <p14:modId xmlns:p14="http://schemas.microsoft.com/office/powerpoint/2010/main" val="820835426"/>
              </p:ext>
            </p:extLst>
          </p:nvPr>
        </p:nvGraphicFramePr>
        <p:xfrm>
          <a:off x="581025" y="2227263"/>
          <a:ext cx="5194300" cy="3633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6">
            <a:extLst>
              <a:ext uri="{FF2B5EF4-FFF2-40B4-BE49-F238E27FC236}">
                <a16:creationId xmlns:a16="http://schemas.microsoft.com/office/drawing/2014/main" id="{18B8478A-008D-9735-142E-03B260C58423}"/>
              </a:ext>
            </a:extLst>
          </p:cNvPr>
          <p:cNvGraphicFramePr>
            <a:graphicFrameLocks noGrp="1"/>
          </p:cNvGraphicFramePr>
          <p:nvPr>
            <p:ph sz="half" idx="2"/>
            <p:extLst>
              <p:ext uri="{D42A27DB-BD31-4B8C-83A1-F6EECF244321}">
                <p14:modId xmlns:p14="http://schemas.microsoft.com/office/powerpoint/2010/main" val="35420840"/>
              </p:ext>
            </p:extLst>
          </p:nvPr>
        </p:nvGraphicFramePr>
        <p:xfrm>
          <a:off x="6416675" y="2227263"/>
          <a:ext cx="5194300" cy="36337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65802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5F64-1C66-969B-286F-90535CC8A5FD}"/>
              </a:ext>
            </a:extLst>
          </p:cNvPr>
          <p:cNvSpPr>
            <a:spLocks noGrp="1"/>
          </p:cNvSpPr>
          <p:nvPr>
            <p:ph type="title"/>
          </p:nvPr>
        </p:nvSpPr>
        <p:spPr/>
        <p:txBody>
          <a:bodyPr/>
          <a:lstStyle/>
          <a:p>
            <a:r>
              <a:rPr lang="en-US" dirty="0"/>
              <a:t>Data Exploration: Most common words</a:t>
            </a:r>
          </a:p>
        </p:txBody>
      </p:sp>
      <p:graphicFrame>
        <p:nvGraphicFramePr>
          <p:cNvPr id="5" name="Content Placeholder 4">
            <a:extLst>
              <a:ext uri="{FF2B5EF4-FFF2-40B4-BE49-F238E27FC236}">
                <a16:creationId xmlns:a16="http://schemas.microsoft.com/office/drawing/2014/main" id="{E55CEBD8-29DF-A310-CAB4-8B5DCB639466}"/>
              </a:ext>
            </a:extLst>
          </p:cNvPr>
          <p:cNvGraphicFramePr>
            <a:graphicFrameLocks noGrp="1"/>
          </p:cNvGraphicFramePr>
          <p:nvPr>
            <p:ph sz="half" idx="1"/>
            <p:extLst>
              <p:ext uri="{D42A27DB-BD31-4B8C-83A1-F6EECF244321}">
                <p14:modId xmlns:p14="http://schemas.microsoft.com/office/powerpoint/2010/main" val="1896269008"/>
              </p:ext>
            </p:extLst>
          </p:nvPr>
        </p:nvGraphicFramePr>
        <p:xfrm>
          <a:off x="1578553" y="1822017"/>
          <a:ext cx="2255693" cy="98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6">
            <a:extLst>
              <a:ext uri="{FF2B5EF4-FFF2-40B4-BE49-F238E27FC236}">
                <a16:creationId xmlns:a16="http://schemas.microsoft.com/office/drawing/2014/main" id="{18B8478A-008D-9735-142E-03B260C58423}"/>
              </a:ext>
            </a:extLst>
          </p:cNvPr>
          <p:cNvGraphicFramePr>
            <a:graphicFrameLocks noGrp="1"/>
          </p:cNvGraphicFramePr>
          <p:nvPr>
            <p:ph sz="half" idx="2"/>
            <p:extLst>
              <p:ext uri="{D42A27DB-BD31-4B8C-83A1-F6EECF244321}">
                <p14:modId xmlns:p14="http://schemas.microsoft.com/office/powerpoint/2010/main" val="2911710374"/>
              </p:ext>
            </p:extLst>
          </p:nvPr>
        </p:nvGraphicFramePr>
        <p:xfrm>
          <a:off x="6711661" y="1894754"/>
          <a:ext cx="2255693" cy="9883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Picture 3" descr="Chart&#10;&#10;Description automatically generated with low confidence">
            <a:extLst>
              <a:ext uri="{FF2B5EF4-FFF2-40B4-BE49-F238E27FC236}">
                <a16:creationId xmlns:a16="http://schemas.microsoft.com/office/drawing/2014/main" id="{FC84C102-147D-A04B-7C4D-F12F7A88965B}"/>
              </a:ext>
            </a:extLst>
          </p:cNvPr>
          <p:cNvPicPr>
            <a:picLocks noChangeAspect="1"/>
          </p:cNvPicPr>
          <p:nvPr/>
        </p:nvPicPr>
        <p:blipFill>
          <a:blip r:embed="rId13"/>
          <a:stretch>
            <a:fillRect/>
          </a:stretch>
        </p:blipFill>
        <p:spPr>
          <a:xfrm>
            <a:off x="198462" y="2979136"/>
            <a:ext cx="5015873" cy="3149206"/>
          </a:xfrm>
          <a:prstGeom prst="rect">
            <a:avLst/>
          </a:prstGeom>
        </p:spPr>
      </p:pic>
      <p:pic>
        <p:nvPicPr>
          <p:cNvPr id="8" name="Picture 7" descr="A picture containing bar chart&#10;&#10;Description automatically generated">
            <a:extLst>
              <a:ext uri="{FF2B5EF4-FFF2-40B4-BE49-F238E27FC236}">
                <a16:creationId xmlns:a16="http://schemas.microsoft.com/office/drawing/2014/main" id="{E7DADB5A-6AA4-6341-614E-E720E6E8F448}"/>
              </a:ext>
            </a:extLst>
          </p:cNvPr>
          <p:cNvPicPr>
            <a:picLocks noChangeAspect="1"/>
          </p:cNvPicPr>
          <p:nvPr/>
        </p:nvPicPr>
        <p:blipFill>
          <a:blip r:embed="rId14"/>
          <a:stretch>
            <a:fillRect/>
          </a:stretch>
        </p:blipFill>
        <p:spPr>
          <a:xfrm>
            <a:off x="5704924" y="3081573"/>
            <a:ext cx="5028571" cy="3149206"/>
          </a:xfrm>
          <a:prstGeom prst="rect">
            <a:avLst/>
          </a:prstGeom>
        </p:spPr>
      </p:pic>
    </p:spTree>
    <p:extLst>
      <p:ext uri="{BB962C8B-B14F-4D97-AF65-F5344CB8AC3E}">
        <p14:creationId xmlns:p14="http://schemas.microsoft.com/office/powerpoint/2010/main" val="3893416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95F64-1C66-969B-286F-90535CC8A5FD}"/>
              </a:ext>
            </a:extLst>
          </p:cNvPr>
          <p:cNvSpPr>
            <a:spLocks noGrp="1"/>
          </p:cNvSpPr>
          <p:nvPr>
            <p:ph type="title" idx="4294967295"/>
          </p:nvPr>
        </p:nvSpPr>
        <p:spPr>
          <a:xfrm>
            <a:off x="532915" y="2198544"/>
            <a:ext cx="3433763" cy="2085975"/>
          </a:xfrm>
          <a:effectLst/>
        </p:spPr>
        <p:txBody>
          <a:bodyPr vert="horz" lIns="91440" tIns="45720" rIns="91440" bIns="45720" rtlCol="0" anchor="b">
            <a:normAutofit/>
          </a:bodyPr>
          <a:lstStyle/>
          <a:p>
            <a:pPr>
              <a:lnSpc>
                <a:spcPct val="90000"/>
              </a:lnSpc>
            </a:pPr>
            <a:r>
              <a:rPr lang="en-US" dirty="0">
                <a:solidFill>
                  <a:schemeClr val="accent3"/>
                </a:solidFill>
              </a:rPr>
              <a:t>Data Exploration: Longest &amp; Shortest</a:t>
            </a:r>
          </a:p>
        </p:txBody>
      </p:sp>
      <p:pic>
        <p:nvPicPr>
          <p:cNvPr id="12" name="Picture 11" descr="Chart, histogram&#10;&#10;Description automatically generated">
            <a:extLst>
              <a:ext uri="{FF2B5EF4-FFF2-40B4-BE49-F238E27FC236}">
                <a16:creationId xmlns:a16="http://schemas.microsoft.com/office/drawing/2014/main" id="{120D2C38-F4FB-A42A-27BB-CE678EFF29E5}"/>
              </a:ext>
            </a:extLst>
          </p:cNvPr>
          <p:cNvPicPr>
            <a:picLocks noChangeAspect="1"/>
          </p:cNvPicPr>
          <p:nvPr/>
        </p:nvPicPr>
        <p:blipFill>
          <a:blip r:embed="rId3"/>
          <a:stretch>
            <a:fillRect/>
          </a:stretch>
        </p:blipFill>
        <p:spPr>
          <a:xfrm>
            <a:off x="4359727" y="897656"/>
            <a:ext cx="3482941" cy="2451285"/>
          </a:xfrm>
          <a:prstGeom prst="rect">
            <a:avLst/>
          </a:prstGeom>
        </p:spPr>
      </p:pic>
      <p:pic>
        <p:nvPicPr>
          <p:cNvPr id="16" name="Picture 15" descr="Chart, histogram&#10;&#10;Description automatically generated">
            <a:extLst>
              <a:ext uri="{FF2B5EF4-FFF2-40B4-BE49-F238E27FC236}">
                <a16:creationId xmlns:a16="http://schemas.microsoft.com/office/drawing/2014/main" id="{6B9BF0A0-5F92-356E-B358-A7A1D4D824BE}"/>
              </a:ext>
            </a:extLst>
          </p:cNvPr>
          <p:cNvPicPr>
            <a:picLocks noChangeAspect="1"/>
          </p:cNvPicPr>
          <p:nvPr/>
        </p:nvPicPr>
        <p:blipFill>
          <a:blip r:embed="rId4"/>
          <a:stretch>
            <a:fillRect/>
          </a:stretch>
        </p:blipFill>
        <p:spPr>
          <a:xfrm>
            <a:off x="8133400" y="871001"/>
            <a:ext cx="3520814" cy="2477940"/>
          </a:xfrm>
          <a:prstGeom prst="rect">
            <a:avLst/>
          </a:prstGeom>
        </p:spPr>
      </p:pic>
      <p:pic>
        <p:nvPicPr>
          <p:cNvPr id="10" name="Picture 9" descr="Chart, histogram&#10;&#10;Description automatically generated">
            <a:extLst>
              <a:ext uri="{FF2B5EF4-FFF2-40B4-BE49-F238E27FC236}">
                <a16:creationId xmlns:a16="http://schemas.microsoft.com/office/drawing/2014/main" id="{B49DB363-3D00-B3EC-2219-6A97D94A73E7}"/>
              </a:ext>
            </a:extLst>
          </p:cNvPr>
          <p:cNvPicPr>
            <a:picLocks noChangeAspect="1"/>
          </p:cNvPicPr>
          <p:nvPr/>
        </p:nvPicPr>
        <p:blipFill>
          <a:blip r:embed="rId5"/>
          <a:stretch>
            <a:fillRect/>
          </a:stretch>
        </p:blipFill>
        <p:spPr>
          <a:xfrm>
            <a:off x="4308921" y="3746545"/>
            <a:ext cx="3574157" cy="2515482"/>
          </a:xfrm>
          <a:prstGeom prst="rect">
            <a:avLst/>
          </a:prstGeom>
        </p:spPr>
      </p:pic>
      <p:pic>
        <p:nvPicPr>
          <p:cNvPr id="14" name="Picture 13" descr="Chart, histogram&#10;&#10;Description automatically generated">
            <a:extLst>
              <a:ext uri="{FF2B5EF4-FFF2-40B4-BE49-F238E27FC236}">
                <a16:creationId xmlns:a16="http://schemas.microsoft.com/office/drawing/2014/main" id="{4BFAD27A-39FE-A639-DB00-330E898EF65F}"/>
              </a:ext>
            </a:extLst>
          </p:cNvPr>
          <p:cNvPicPr>
            <a:picLocks noChangeAspect="1"/>
          </p:cNvPicPr>
          <p:nvPr/>
        </p:nvPicPr>
        <p:blipFill>
          <a:blip r:embed="rId6"/>
          <a:stretch>
            <a:fillRect/>
          </a:stretch>
        </p:blipFill>
        <p:spPr>
          <a:xfrm>
            <a:off x="8144892" y="3767645"/>
            <a:ext cx="3514193" cy="2473281"/>
          </a:xfrm>
          <a:prstGeom prst="rect">
            <a:avLst/>
          </a:prstGeom>
        </p:spPr>
      </p:pic>
    </p:spTree>
    <p:extLst>
      <p:ext uri="{BB962C8B-B14F-4D97-AF65-F5344CB8AC3E}">
        <p14:creationId xmlns:p14="http://schemas.microsoft.com/office/powerpoint/2010/main" val="1274586120"/>
      </p:ext>
    </p:extLst>
  </p:cSld>
  <p:clrMapOvr>
    <a:masterClrMapping/>
  </p:clrMapOvr>
</p:sld>
</file>

<file path=ppt/theme/theme1.xml><?xml version="1.0" encoding="utf-8"?>
<a:theme xmlns:a="http://schemas.openxmlformats.org/drawingml/2006/main" name="DividendVTI">
  <a:themeElements>
    <a:clrScheme name="Custom 2">
      <a:dk1>
        <a:sysClr val="windowText" lastClr="000000"/>
      </a:dk1>
      <a:lt1>
        <a:sysClr val="window" lastClr="FFFFFF"/>
      </a:lt1>
      <a:dk2>
        <a:srgbClr val="D5D1D1"/>
      </a:dk2>
      <a:lt2>
        <a:srgbClr val="F2F2F2"/>
      </a:lt2>
      <a:accent1>
        <a:srgbClr val="71B9E4"/>
      </a:accent1>
      <a:accent2>
        <a:srgbClr val="C1392B"/>
      </a:accent2>
      <a:accent3>
        <a:srgbClr val="0E2132"/>
      </a:accent3>
      <a:accent4>
        <a:srgbClr val="A5AB81"/>
      </a:accent4>
      <a:accent5>
        <a:srgbClr val="7BA79D"/>
      </a:accent5>
      <a:accent6>
        <a:srgbClr val="968C8C"/>
      </a:accent6>
      <a:hlink>
        <a:srgbClr val="71B9E4"/>
      </a:hlink>
      <a:folHlink>
        <a:srgbClr val="C1392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360</TotalTime>
  <Words>1591</Words>
  <Application>Microsoft Office PowerPoint</Application>
  <PresentationFormat>Widescreen</PresentationFormat>
  <Paragraphs>216</Paragraphs>
  <Slides>20</Slides>
  <Notes>15</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8" baseType="lpstr">
      <vt:lpstr>Arial</vt:lpstr>
      <vt:lpstr>Arial Black</vt:lpstr>
      <vt:lpstr>Calibri</vt:lpstr>
      <vt:lpstr>Consolas</vt:lpstr>
      <vt:lpstr>Courier New</vt:lpstr>
      <vt:lpstr>Wingdings 2</vt:lpstr>
      <vt:lpstr>DividendVTI</vt:lpstr>
      <vt:lpstr>Worksheet</vt:lpstr>
      <vt:lpstr>Web APIs &amp; NLP</vt:lpstr>
      <vt:lpstr>chewie</vt:lpstr>
      <vt:lpstr>Problem &amp; Goals</vt:lpstr>
      <vt:lpstr>Background </vt:lpstr>
      <vt:lpstr>Data Collection </vt:lpstr>
      <vt:lpstr>EDA/Cleaning</vt:lpstr>
      <vt:lpstr>Data Exploration: Most common words</vt:lpstr>
      <vt:lpstr>Data Exploration: Most common words</vt:lpstr>
      <vt:lpstr>Data Exploration: Longest &amp; Shortest</vt:lpstr>
      <vt:lpstr>Investigative Process</vt:lpstr>
      <vt:lpstr>Confusion matrix displays</vt:lpstr>
      <vt:lpstr>Model Findings</vt:lpstr>
      <vt:lpstr>Roc curves</vt:lpstr>
      <vt:lpstr>recommendations</vt:lpstr>
      <vt:lpstr>Questions</vt:lpstr>
      <vt:lpstr>Sources</vt:lpstr>
      <vt:lpstr>Index</vt:lpstr>
      <vt:lpstr>Data dictionary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Brandie Hatch</dc:creator>
  <cp:lastModifiedBy>Brandie Hatch</cp:lastModifiedBy>
  <cp:revision>15</cp:revision>
  <dcterms:created xsi:type="dcterms:W3CDTF">2022-05-03T17:37:14Z</dcterms:created>
  <dcterms:modified xsi:type="dcterms:W3CDTF">2022-05-24T06:43:47Z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